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4"/>
  </p:sldMasterIdLst>
  <p:notesMasterIdLst>
    <p:notesMasterId r:id="rId17"/>
  </p:notesMasterIdLst>
  <p:handoutMasterIdLst>
    <p:handoutMasterId r:id="rId18"/>
  </p:handoutMasterIdLst>
  <p:sldIdLst>
    <p:sldId id="272" r:id="rId5"/>
    <p:sldId id="292" r:id="rId6"/>
    <p:sldId id="294" r:id="rId7"/>
    <p:sldId id="299" r:id="rId8"/>
    <p:sldId id="300" r:id="rId9"/>
    <p:sldId id="296" r:id="rId10"/>
    <p:sldId id="297" r:id="rId11"/>
    <p:sldId id="298" r:id="rId12"/>
    <p:sldId id="301" r:id="rId13"/>
    <p:sldId id="302" r:id="rId14"/>
    <p:sldId id="303" r:id="rId15"/>
    <p:sldId id="283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45" userDrawn="1">
          <p15:clr>
            <a:srgbClr val="A4A3A4"/>
          </p15:clr>
        </p15:guide>
        <p15:guide id="2" pos="36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3A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275"/>
    <p:restoredTop sz="94693"/>
  </p:normalViewPr>
  <p:slideViewPr>
    <p:cSldViewPr snapToGrid="0" snapToObjects="1">
      <p:cViewPr varScale="1">
        <p:scale>
          <a:sx n="59" d="100"/>
          <a:sy n="59" d="100"/>
        </p:scale>
        <p:origin x="1036" y="52"/>
      </p:cViewPr>
      <p:guideLst>
        <p:guide orient="horz" pos="3045"/>
        <p:guide pos="36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12/9/2025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12/9/2025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021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5720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944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73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453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7613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3126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7817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671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1763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98010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6481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5066D40-CBBA-E729-4422-E995DACE971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/>
          <a:srcRect l="44792" t="17647" b="27652"/>
          <a:stretch/>
        </p:blipFill>
        <p:spPr>
          <a:xfrm>
            <a:off x="6270172" y="-1"/>
            <a:ext cx="2873828" cy="48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253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4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B8DDD42-A926-4753-B1DC-834469E751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92" y="1948930"/>
            <a:ext cx="2857666" cy="34186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E76A76-4EC3-4AC8-9C9B-F14587DA54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3848" y="4047958"/>
            <a:ext cx="1604019" cy="15254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34B20B8-DB12-4CF6-8C51-6CB16DEC96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0548" y="1038286"/>
            <a:ext cx="5002905" cy="134498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C271642-EB85-4B52-B7E2-5326D3C670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397075">
            <a:off x="3306055" y="2607273"/>
            <a:ext cx="1915064" cy="16434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BF029DC-8449-410A-AA8E-C17590B5E2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800000">
            <a:off x="2544838" y="3019564"/>
            <a:ext cx="1915064" cy="164345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50FB6A4-B710-43AF-80A5-D170C35389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27186" y="3429000"/>
            <a:ext cx="2544761" cy="2183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372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1752" y="852054"/>
            <a:ext cx="881148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The table shows the temperature in different cities in December.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64075147"/>
                  </p:ext>
                </p:extLst>
              </p:nvPr>
            </p:nvGraphicFramePr>
            <p:xfrm>
              <a:off x="831273" y="2212075"/>
              <a:ext cx="3171626" cy="241964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85813">
                      <a:extLst>
                        <a:ext uri="{9D8B030D-6E8A-4147-A177-3AD203B41FA5}">
                          <a16:colId xmlns:a16="http://schemas.microsoft.com/office/drawing/2014/main" val="3615296279"/>
                        </a:ext>
                      </a:extLst>
                    </a:gridCol>
                    <a:gridCol w="1585813">
                      <a:extLst>
                        <a:ext uri="{9D8B030D-6E8A-4147-A177-3AD203B41FA5}">
                          <a16:colId xmlns:a16="http://schemas.microsoft.com/office/drawing/2014/main" val="3503700894"/>
                        </a:ext>
                      </a:extLst>
                    </a:gridCol>
                  </a:tblGrid>
                  <a:tr h="3657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dirty="0">
                              <a:solidFill>
                                <a:schemeClr val="tx1"/>
                              </a:solidFill>
                            </a:rPr>
                            <a:t>City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dirty="0">
                              <a:solidFill>
                                <a:schemeClr val="tx1"/>
                              </a:solidFill>
                            </a:rPr>
                            <a:t>Temperature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5809725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Ottawa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a:rPr lang="en-GB" sz="1500" i="1" dirty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1500" dirty="0"/>
                            <a:t>11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63377292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London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2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738502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Moscow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a:rPr lang="en-GB" sz="1500" i="1" dirty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1500" dirty="0"/>
                            <a:t>7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2665777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Oslo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a:rPr lang="en-GB" sz="1500" i="1" dirty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1500" dirty="0"/>
                            <a:t>4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96645187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Sydney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18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030214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Paris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8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5812943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64075147"/>
                  </p:ext>
                </p:extLst>
              </p:nvPr>
            </p:nvGraphicFramePr>
            <p:xfrm>
              <a:off x="831273" y="2212075"/>
              <a:ext cx="3171626" cy="241964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85813">
                      <a:extLst>
                        <a:ext uri="{9D8B030D-6E8A-4147-A177-3AD203B41FA5}">
                          <a16:colId xmlns:a16="http://schemas.microsoft.com/office/drawing/2014/main" val="3615296279"/>
                        </a:ext>
                      </a:extLst>
                    </a:gridCol>
                    <a:gridCol w="1585813">
                      <a:extLst>
                        <a:ext uri="{9D8B030D-6E8A-4147-A177-3AD203B41FA5}">
                          <a16:colId xmlns:a16="http://schemas.microsoft.com/office/drawing/2014/main" val="3503700894"/>
                        </a:ext>
                      </a:extLst>
                    </a:gridCol>
                  </a:tblGrid>
                  <a:tr h="3657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dirty="0">
                              <a:solidFill>
                                <a:schemeClr val="tx1"/>
                              </a:solidFill>
                            </a:rPr>
                            <a:t>City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dirty="0">
                              <a:solidFill>
                                <a:schemeClr val="tx1"/>
                              </a:solidFill>
                            </a:rPr>
                            <a:t>Temperature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5809725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Ottawa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769" t="-116071" r="-769" b="-5160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63377292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London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2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738502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Moscow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769" t="-317857" r="-769" b="-31428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02665777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Oslo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769" t="-417857" r="-769" b="-21428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96645187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Sydney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18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030214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Paris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8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581294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" name="TextBox 3"/>
          <p:cNvSpPr txBox="1"/>
          <p:nvPr/>
        </p:nvSpPr>
        <p:spPr>
          <a:xfrm>
            <a:off x="741751" y="1315826"/>
            <a:ext cx="534572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Use the information to complete the table.</a:t>
            </a:r>
          </a:p>
        </p:txBody>
      </p:sp>
      <p:sp>
        <p:nvSpPr>
          <p:cNvPr id="5" name="Rectangle 4"/>
          <p:cNvSpPr/>
          <p:nvPr/>
        </p:nvSpPr>
        <p:spPr>
          <a:xfrm>
            <a:off x="920795" y="2968638"/>
            <a:ext cx="910137" cy="1918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" name="TextBox 6"/>
          <p:cNvSpPr txBox="1"/>
          <p:nvPr/>
        </p:nvSpPr>
        <p:spPr>
          <a:xfrm>
            <a:off x="4226036" y="1821447"/>
            <a:ext cx="4274870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The temperature in London is 13 degrees warmer than Ottawa.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26036" y="2468147"/>
            <a:ext cx="4274870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The temperature in Sydney is 9 times warmer than in London.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26036" y="3219403"/>
            <a:ext cx="4274870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The temperature in Oslo is 4 degrees colder than freezing point.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471739" y="4014078"/>
            <a:ext cx="910137" cy="1918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1" name="Rectangle 10"/>
          <p:cNvSpPr/>
          <p:nvPr/>
        </p:nvSpPr>
        <p:spPr>
          <a:xfrm>
            <a:off x="920795" y="3624130"/>
            <a:ext cx="910137" cy="27552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2" name="Rectangle 11"/>
          <p:cNvSpPr/>
          <p:nvPr/>
        </p:nvSpPr>
        <p:spPr>
          <a:xfrm>
            <a:off x="2467173" y="2614793"/>
            <a:ext cx="910137" cy="2888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3" name="TextBox 12"/>
          <p:cNvSpPr txBox="1"/>
          <p:nvPr/>
        </p:nvSpPr>
        <p:spPr>
          <a:xfrm>
            <a:off x="4226036" y="3938737"/>
            <a:ext cx="4274870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The temperature in Ottawa is 19 degrees colder than in Paris.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467173" y="3320852"/>
            <a:ext cx="910137" cy="1918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5" name="TextBox 14"/>
          <p:cNvSpPr txBox="1"/>
          <p:nvPr/>
        </p:nvSpPr>
        <p:spPr>
          <a:xfrm>
            <a:off x="4226036" y="4594856"/>
            <a:ext cx="4274870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The temperature in Moscow is 3 degrees less than in Oslo.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8603" y="1217536"/>
            <a:ext cx="603986" cy="60398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5943143" y="1317803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8156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3" grpId="0"/>
      <p:bldP spid="15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Box 31"/>
              <p:cNvSpPr txBox="1"/>
              <p:nvPr/>
            </p:nvSpPr>
            <p:spPr>
              <a:xfrm>
                <a:off x="6969902" y="4857620"/>
                <a:ext cx="1700913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215" dirty="0"/>
                  <a:t> 4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215" dirty="0"/>
                  <a:t> 3 </a:t>
                </a:r>
              </a:p>
            </p:txBody>
          </p:sp>
        </mc:Choice>
        <mc:Fallback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69902" y="4857620"/>
                <a:ext cx="1700913" cy="433196"/>
              </a:xfrm>
              <a:prstGeom prst="rect">
                <a:avLst/>
              </a:prstGeom>
              <a:blipFill>
                <a:blip r:embed="rId3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AF25B486-77AB-4B8C-BB5C-21984C363A2C}"/>
              </a:ext>
            </a:extLst>
          </p:cNvPr>
          <p:cNvSpPr txBox="1"/>
          <p:nvPr/>
        </p:nvSpPr>
        <p:spPr>
          <a:xfrm>
            <a:off x="741752" y="852054"/>
            <a:ext cx="881148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The table shows the temperature in different cities in December.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17" name="Table 16">
                <a:extLst>
                  <a:ext uri="{FF2B5EF4-FFF2-40B4-BE49-F238E27FC236}">
                    <a16:creationId xmlns:a16="http://schemas.microsoft.com/office/drawing/2014/main" id="{EE3A9E90-AFBA-4060-863F-9BCC81AD70C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53272567"/>
                  </p:ext>
                </p:extLst>
              </p:nvPr>
            </p:nvGraphicFramePr>
            <p:xfrm>
              <a:off x="831273" y="2212075"/>
              <a:ext cx="3171626" cy="241964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85813">
                      <a:extLst>
                        <a:ext uri="{9D8B030D-6E8A-4147-A177-3AD203B41FA5}">
                          <a16:colId xmlns:a16="http://schemas.microsoft.com/office/drawing/2014/main" val="3615296279"/>
                        </a:ext>
                      </a:extLst>
                    </a:gridCol>
                    <a:gridCol w="1585813">
                      <a:extLst>
                        <a:ext uri="{9D8B030D-6E8A-4147-A177-3AD203B41FA5}">
                          <a16:colId xmlns:a16="http://schemas.microsoft.com/office/drawing/2014/main" val="3503700894"/>
                        </a:ext>
                      </a:extLst>
                    </a:gridCol>
                  </a:tblGrid>
                  <a:tr h="3657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dirty="0">
                              <a:solidFill>
                                <a:schemeClr val="tx1"/>
                              </a:solidFill>
                            </a:rPr>
                            <a:t>City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dirty="0">
                              <a:solidFill>
                                <a:schemeClr val="tx1"/>
                              </a:solidFill>
                            </a:rPr>
                            <a:t>Temperature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5809725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Ottawa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a:rPr lang="en-GB" sz="1500" i="1" dirty="0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11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63377292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London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2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738502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Moscow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a:rPr lang="en-GB" sz="1500" i="1" dirty="0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7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2665777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Oslo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a:rPr lang="en-GB" sz="1500" i="1" dirty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1500" dirty="0"/>
                            <a:t>4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96645187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Sydney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18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030214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Paris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8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5812943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17" name="Table 16">
                <a:extLst>
                  <a:ext uri="{FF2B5EF4-FFF2-40B4-BE49-F238E27FC236}">
                    <a16:creationId xmlns:a16="http://schemas.microsoft.com/office/drawing/2014/main" id="{EE3A9E90-AFBA-4060-863F-9BCC81AD70C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53272567"/>
                  </p:ext>
                </p:extLst>
              </p:nvPr>
            </p:nvGraphicFramePr>
            <p:xfrm>
              <a:off x="831273" y="2212075"/>
              <a:ext cx="3171626" cy="241964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85813">
                      <a:extLst>
                        <a:ext uri="{9D8B030D-6E8A-4147-A177-3AD203B41FA5}">
                          <a16:colId xmlns:a16="http://schemas.microsoft.com/office/drawing/2014/main" val="3615296279"/>
                        </a:ext>
                      </a:extLst>
                    </a:gridCol>
                    <a:gridCol w="1585813">
                      <a:extLst>
                        <a:ext uri="{9D8B030D-6E8A-4147-A177-3AD203B41FA5}">
                          <a16:colId xmlns:a16="http://schemas.microsoft.com/office/drawing/2014/main" val="3503700894"/>
                        </a:ext>
                      </a:extLst>
                    </a:gridCol>
                  </a:tblGrid>
                  <a:tr h="3657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dirty="0">
                              <a:solidFill>
                                <a:schemeClr val="tx1"/>
                              </a:solidFill>
                            </a:rPr>
                            <a:t>City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dirty="0">
                              <a:solidFill>
                                <a:schemeClr val="tx1"/>
                              </a:solidFill>
                            </a:rPr>
                            <a:t>Temperature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5809725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Ottawa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00769" t="-116071" r="-769" b="-5160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63377292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London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2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738502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Moscow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00769" t="-317857" r="-769" b="-31428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02665777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Oslo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00769" t="-417857" r="-769" b="-21428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96645187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Sydney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18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030214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Paris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8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581294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A40D572F-CCBD-49AF-B0D9-069A69F495E9}"/>
              </a:ext>
            </a:extLst>
          </p:cNvPr>
          <p:cNvSpPr txBox="1"/>
          <p:nvPr/>
        </p:nvSpPr>
        <p:spPr>
          <a:xfrm>
            <a:off x="741751" y="1315826"/>
            <a:ext cx="534572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Use the information to complete the table.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87B65BF-2C72-4FED-A53A-6B8C03A6B05D}"/>
              </a:ext>
            </a:extLst>
          </p:cNvPr>
          <p:cNvSpPr/>
          <p:nvPr/>
        </p:nvSpPr>
        <p:spPr>
          <a:xfrm>
            <a:off x="882480" y="2969073"/>
            <a:ext cx="910137" cy="1918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149A520-FD17-4713-A097-043B5BBDE4E9}"/>
              </a:ext>
            </a:extLst>
          </p:cNvPr>
          <p:cNvSpPr txBox="1"/>
          <p:nvPr/>
        </p:nvSpPr>
        <p:spPr>
          <a:xfrm>
            <a:off x="4226036" y="1821447"/>
            <a:ext cx="4274870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The temperature in London is 13 degrees warmer than Ottawa.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AB830AF-DBF0-47E4-9584-A861789E32F5}"/>
              </a:ext>
            </a:extLst>
          </p:cNvPr>
          <p:cNvSpPr txBox="1"/>
          <p:nvPr/>
        </p:nvSpPr>
        <p:spPr>
          <a:xfrm>
            <a:off x="4226036" y="2468147"/>
            <a:ext cx="4274870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The temperature in Sydney is 9 times warmer than in London.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5721591-1BD2-4A91-B566-529A261453B5}"/>
              </a:ext>
            </a:extLst>
          </p:cNvPr>
          <p:cNvSpPr txBox="1"/>
          <p:nvPr/>
        </p:nvSpPr>
        <p:spPr>
          <a:xfrm>
            <a:off x="4226036" y="3219403"/>
            <a:ext cx="4274870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The temperature in Oslo is 4 degrees colder than freezing point.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BC2BF3F-E88D-4CEF-BBCA-B6C28B56003D}"/>
              </a:ext>
            </a:extLst>
          </p:cNvPr>
          <p:cNvSpPr/>
          <p:nvPr/>
        </p:nvSpPr>
        <p:spPr>
          <a:xfrm>
            <a:off x="2433424" y="4014512"/>
            <a:ext cx="910137" cy="1918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769920A-C3A4-40A0-8288-F1FF56034354}"/>
              </a:ext>
            </a:extLst>
          </p:cNvPr>
          <p:cNvSpPr/>
          <p:nvPr/>
        </p:nvSpPr>
        <p:spPr>
          <a:xfrm>
            <a:off x="882480" y="3624564"/>
            <a:ext cx="910137" cy="27552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01A4197-D00E-4A22-BDD8-67CC3507BBA5}"/>
              </a:ext>
            </a:extLst>
          </p:cNvPr>
          <p:cNvSpPr/>
          <p:nvPr/>
        </p:nvSpPr>
        <p:spPr>
          <a:xfrm>
            <a:off x="2428858" y="2615227"/>
            <a:ext cx="910137" cy="2888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FC05E21-C523-401D-8AAC-C74FD95BF62A}"/>
              </a:ext>
            </a:extLst>
          </p:cNvPr>
          <p:cNvSpPr txBox="1"/>
          <p:nvPr/>
        </p:nvSpPr>
        <p:spPr>
          <a:xfrm>
            <a:off x="4226036" y="3938737"/>
            <a:ext cx="4274870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The temperature in Ottawa is 19 degrees colder than in Paris.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896937C-B46C-4009-BE3E-94366C7EE3F8}"/>
              </a:ext>
            </a:extLst>
          </p:cNvPr>
          <p:cNvSpPr/>
          <p:nvPr/>
        </p:nvSpPr>
        <p:spPr>
          <a:xfrm>
            <a:off x="2428858" y="3321287"/>
            <a:ext cx="910137" cy="1918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7D739DB-6330-4AA7-AEAE-2ACA190805AE}"/>
              </a:ext>
            </a:extLst>
          </p:cNvPr>
          <p:cNvSpPr txBox="1"/>
          <p:nvPr/>
        </p:nvSpPr>
        <p:spPr>
          <a:xfrm>
            <a:off x="4226036" y="4594856"/>
            <a:ext cx="4274870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The temperature in Moscow is 3 degrees less than in Oslo.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6308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 animBg="1"/>
      <p:bldP spid="27" grpId="0" animBg="1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AF25B486-77AB-4B8C-BB5C-21984C363A2C}"/>
              </a:ext>
            </a:extLst>
          </p:cNvPr>
          <p:cNvSpPr txBox="1"/>
          <p:nvPr/>
        </p:nvSpPr>
        <p:spPr>
          <a:xfrm>
            <a:off x="741752" y="852054"/>
            <a:ext cx="881148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The table shows the temperature in different cities in December.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17" name="Table 16">
                <a:extLst>
                  <a:ext uri="{FF2B5EF4-FFF2-40B4-BE49-F238E27FC236}">
                    <a16:creationId xmlns:a16="http://schemas.microsoft.com/office/drawing/2014/main" id="{EE3A9E90-AFBA-4060-863F-9BCC81AD70C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49624074"/>
                  </p:ext>
                </p:extLst>
              </p:nvPr>
            </p:nvGraphicFramePr>
            <p:xfrm>
              <a:off x="831273" y="2212075"/>
              <a:ext cx="3171626" cy="241964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85813">
                      <a:extLst>
                        <a:ext uri="{9D8B030D-6E8A-4147-A177-3AD203B41FA5}">
                          <a16:colId xmlns:a16="http://schemas.microsoft.com/office/drawing/2014/main" val="3615296279"/>
                        </a:ext>
                      </a:extLst>
                    </a:gridCol>
                    <a:gridCol w="1585813">
                      <a:extLst>
                        <a:ext uri="{9D8B030D-6E8A-4147-A177-3AD203B41FA5}">
                          <a16:colId xmlns:a16="http://schemas.microsoft.com/office/drawing/2014/main" val="3503700894"/>
                        </a:ext>
                      </a:extLst>
                    </a:gridCol>
                  </a:tblGrid>
                  <a:tr h="3657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dirty="0">
                              <a:solidFill>
                                <a:schemeClr val="tx1"/>
                              </a:solidFill>
                            </a:rPr>
                            <a:t>City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dirty="0">
                              <a:solidFill>
                                <a:schemeClr val="tx1"/>
                              </a:solidFill>
                            </a:rPr>
                            <a:t>Temperature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5809725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Ottawa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a:rPr lang="en-GB" sz="1500" i="1" dirty="0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11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63377292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London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2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738502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Moscow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a:rPr lang="en-GB" sz="1500" i="1" dirty="0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7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2665777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Oslo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a:rPr lang="en-GB" sz="1500" i="1" dirty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1500" dirty="0"/>
                            <a:t>4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96645187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Sydney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18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030214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Paris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8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5812943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17" name="Table 16">
                <a:extLst>
                  <a:ext uri="{FF2B5EF4-FFF2-40B4-BE49-F238E27FC236}">
                    <a16:creationId xmlns:a16="http://schemas.microsoft.com/office/drawing/2014/main" id="{EE3A9E90-AFBA-4060-863F-9BCC81AD70C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49624074"/>
                  </p:ext>
                </p:extLst>
              </p:nvPr>
            </p:nvGraphicFramePr>
            <p:xfrm>
              <a:off x="831273" y="2212075"/>
              <a:ext cx="3171626" cy="241964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85813">
                      <a:extLst>
                        <a:ext uri="{9D8B030D-6E8A-4147-A177-3AD203B41FA5}">
                          <a16:colId xmlns:a16="http://schemas.microsoft.com/office/drawing/2014/main" val="3615296279"/>
                        </a:ext>
                      </a:extLst>
                    </a:gridCol>
                    <a:gridCol w="1585813">
                      <a:extLst>
                        <a:ext uri="{9D8B030D-6E8A-4147-A177-3AD203B41FA5}">
                          <a16:colId xmlns:a16="http://schemas.microsoft.com/office/drawing/2014/main" val="3503700894"/>
                        </a:ext>
                      </a:extLst>
                    </a:gridCol>
                  </a:tblGrid>
                  <a:tr h="3657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dirty="0">
                              <a:solidFill>
                                <a:schemeClr val="tx1"/>
                              </a:solidFill>
                            </a:rPr>
                            <a:t>City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dirty="0">
                              <a:solidFill>
                                <a:schemeClr val="tx1"/>
                              </a:solidFill>
                            </a:rPr>
                            <a:t>Temperature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5809725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Ottawa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769" t="-116071" r="-769" b="-5160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63377292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London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2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738502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Moscow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769" t="-317857" r="-769" b="-31428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02665777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Oslo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769" t="-417857" r="-769" b="-21428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96645187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Sydney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18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030214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Paris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8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581294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A40D572F-CCBD-49AF-B0D9-069A69F495E9}"/>
              </a:ext>
            </a:extLst>
          </p:cNvPr>
          <p:cNvSpPr txBox="1"/>
          <p:nvPr/>
        </p:nvSpPr>
        <p:spPr>
          <a:xfrm>
            <a:off x="741751" y="1315826"/>
            <a:ext cx="534572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Use the information to complete the table.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87B65BF-2C72-4FED-A53A-6B8C03A6B05D}"/>
              </a:ext>
            </a:extLst>
          </p:cNvPr>
          <p:cNvSpPr/>
          <p:nvPr/>
        </p:nvSpPr>
        <p:spPr>
          <a:xfrm>
            <a:off x="920795" y="2968638"/>
            <a:ext cx="910137" cy="1918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149A520-FD17-4713-A097-043B5BBDE4E9}"/>
              </a:ext>
            </a:extLst>
          </p:cNvPr>
          <p:cNvSpPr txBox="1"/>
          <p:nvPr/>
        </p:nvSpPr>
        <p:spPr>
          <a:xfrm>
            <a:off x="4226036" y="1821447"/>
            <a:ext cx="4274870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The temperature in London is 13 degrees warmer than Ottawa.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AB830AF-DBF0-47E4-9584-A861789E32F5}"/>
              </a:ext>
            </a:extLst>
          </p:cNvPr>
          <p:cNvSpPr txBox="1"/>
          <p:nvPr/>
        </p:nvSpPr>
        <p:spPr>
          <a:xfrm>
            <a:off x="4226036" y="2468147"/>
            <a:ext cx="4274870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The temperature in Sydney is 9 times warmer than in London.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BC2BF3F-E88D-4CEF-BBCA-B6C28B56003D}"/>
              </a:ext>
            </a:extLst>
          </p:cNvPr>
          <p:cNvSpPr/>
          <p:nvPr/>
        </p:nvSpPr>
        <p:spPr>
          <a:xfrm>
            <a:off x="2471739" y="4014078"/>
            <a:ext cx="910137" cy="1918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01A4197-D00E-4A22-BDD8-67CC3507BBA5}"/>
              </a:ext>
            </a:extLst>
          </p:cNvPr>
          <p:cNvSpPr/>
          <p:nvPr/>
        </p:nvSpPr>
        <p:spPr>
          <a:xfrm>
            <a:off x="2471739" y="2599557"/>
            <a:ext cx="910137" cy="2888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FC05E21-C523-401D-8AAC-C74FD95BF62A}"/>
              </a:ext>
            </a:extLst>
          </p:cNvPr>
          <p:cNvSpPr txBox="1"/>
          <p:nvPr/>
        </p:nvSpPr>
        <p:spPr>
          <a:xfrm>
            <a:off x="4226036" y="3938737"/>
            <a:ext cx="4274870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The temperature in Ottawa is 19 degrees colder than in Paris.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26FF529-B62B-4AA6-823C-14734E207096}"/>
              </a:ext>
            </a:extLst>
          </p:cNvPr>
          <p:cNvCxnSpPr/>
          <p:nvPr/>
        </p:nvCxnSpPr>
        <p:spPr>
          <a:xfrm flipV="1">
            <a:off x="4270660" y="3472490"/>
            <a:ext cx="3953224" cy="113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75D24DF-90AF-4B9E-9B4D-1902A1A24FB4}"/>
              </a:ext>
            </a:extLst>
          </p:cNvPr>
          <p:cNvCxnSpPr/>
          <p:nvPr/>
        </p:nvCxnSpPr>
        <p:spPr>
          <a:xfrm>
            <a:off x="4439893" y="3209110"/>
            <a:ext cx="7286" cy="53169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0719E684-B97D-464B-A3DD-93861342EF1C}"/>
              </a:ext>
            </a:extLst>
          </p:cNvPr>
          <p:cNvCxnSpPr/>
          <p:nvPr/>
        </p:nvCxnSpPr>
        <p:spPr>
          <a:xfrm>
            <a:off x="6491952" y="3209110"/>
            <a:ext cx="7286" cy="53169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6CCCB485-1F77-494C-A44B-48EE9B6012A0}"/>
              </a:ext>
            </a:extLst>
          </p:cNvPr>
          <p:cNvCxnSpPr/>
          <p:nvPr/>
        </p:nvCxnSpPr>
        <p:spPr>
          <a:xfrm>
            <a:off x="8045008" y="3209110"/>
            <a:ext cx="7286" cy="53169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1DF8C1B3-6E48-40A7-AB60-7EAC68D8758E}"/>
              </a:ext>
            </a:extLst>
          </p:cNvPr>
          <p:cNvSpPr txBox="1"/>
          <p:nvPr/>
        </p:nvSpPr>
        <p:spPr>
          <a:xfrm>
            <a:off x="5376335" y="3648943"/>
            <a:ext cx="2265130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85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0444FB5-93DF-496F-9268-E49C9FDC5010}"/>
              </a:ext>
            </a:extLst>
          </p:cNvPr>
          <p:cNvSpPr txBox="1"/>
          <p:nvPr/>
        </p:nvSpPr>
        <p:spPr>
          <a:xfrm>
            <a:off x="7493030" y="3648943"/>
            <a:ext cx="1123278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85" dirty="0">
                <a:latin typeface="Calibri" panose="020F0502020204030204" pitchFamily="34" charset="0"/>
              </a:rPr>
              <a:t>8</a:t>
            </a: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1225CD0A-C139-4577-BF8B-53B645F209D0}"/>
              </a:ext>
            </a:extLst>
          </p:cNvPr>
          <p:cNvCxnSpPr/>
          <p:nvPr/>
        </p:nvCxnSpPr>
        <p:spPr>
          <a:xfrm>
            <a:off x="6549932" y="3354174"/>
            <a:ext cx="1428833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A0BD4823-941D-4F42-8D4C-FD24CA1FE0AA}"/>
              </a:ext>
            </a:extLst>
          </p:cNvPr>
          <p:cNvSpPr txBox="1"/>
          <p:nvPr/>
        </p:nvSpPr>
        <p:spPr>
          <a:xfrm>
            <a:off x="6702711" y="2924714"/>
            <a:ext cx="1123278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85" dirty="0">
                <a:latin typeface="Calibri" panose="020F0502020204030204" pitchFamily="34" charset="0"/>
              </a:rPr>
              <a:t>8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F6F15A5-E854-4809-9D2E-F002E9B2EFD8}"/>
              </a:ext>
            </a:extLst>
          </p:cNvPr>
          <p:cNvSpPr txBox="1"/>
          <p:nvPr/>
        </p:nvSpPr>
        <p:spPr>
          <a:xfrm>
            <a:off x="4943439" y="2935676"/>
            <a:ext cx="1123278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85" dirty="0">
                <a:latin typeface="Calibri" panose="020F0502020204030204" pitchFamily="34" charset="0"/>
              </a:rPr>
              <a:t>11</a:t>
            </a:r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2CC181CA-6B47-41B3-8D9C-18CF997090DE}"/>
              </a:ext>
            </a:extLst>
          </p:cNvPr>
          <p:cNvCxnSpPr/>
          <p:nvPr/>
        </p:nvCxnSpPr>
        <p:spPr>
          <a:xfrm>
            <a:off x="4551325" y="3354174"/>
            <a:ext cx="1907505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E58C7E98-7A48-45A5-BBCE-D58BCBDB4BBB}"/>
              </a:ext>
            </a:extLst>
          </p:cNvPr>
          <p:cNvSpPr txBox="1"/>
          <p:nvPr/>
        </p:nvSpPr>
        <p:spPr>
          <a:xfrm>
            <a:off x="3887966" y="3636380"/>
            <a:ext cx="1123278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85" dirty="0">
                <a:latin typeface="Calibri" panose="020F0502020204030204" pitchFamily="34" charset="0"/>
              </a:rPr>
              <a:t>?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4BE98331-0B3F-4AF1-B6AC-9D8A042F8BEF}"/>
                  </a:ext>
                </a:extLst>
              </p:cNvPr>
              <p:cNvSpPr txBox="1"/>
              <p:nvPr/>
            </p:nvSpPr>
            <p:spPr>
              <a:xfrm>
                <a:off x="3853997" y="3614222"/>
                <a:ext cx="1123278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585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585" dirty="0">
                    <a:latin typeface="Calibri" panose="020F0502020204030204" pitchFamily="34" charset="0"/>
                  </a:rPr>
                  <a:t>11</a:t>
                </a:r>
              </a:p>
            </p:txBody>
          </p:sp>
        </mc:Choice>
        <mc:Fallback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4BE98331-0B3F-4AF1-B6AC-9D8A042F8B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3997" y="3614222"/>
                <a:ext cx="1123278" cy="490134"/>
              </a:xfrm>
              <a:prstGeom prst="rect">
                <a:avLst/>
              </a:prstGeom>
              <a:blipFill>
                <a:blip r:embed="rId4"/>
                <a:stretch>
                  <a:fillRect t="-10000" b="-325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003745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35" grpId="0"/>
      <p:bldP spid="36" grpId="0"/>
      <p:bldP spid="38" grpId="0"/>
      <p:bldP spid="39" grpId="0"/>
      <p:bldP spid="41" grpId="0"/>
      <p:bldP spid="41" grpId="1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AF25B486-77AB-4B8C-BB5C-21984C363A2C}"/>
              </a:ext>
            </a:extLst>
          </p:cNvPr>
          <p:cNvSpPr txBox="1"/>
          <p:nvPr/>
        </p:nvSpPr>
        <p:spPr>
          <a:xfrm>
            <a:off x="741752" y="852054"/>
            <a:ext cx="881148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The table shows the temperature in different cities in December.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17" name="Table 16">
                <a:extLst>
                  <a:ext uri="{FF2B5EF4-FFF2-40B4-BE49-F238E27FC236}">
                    <a16:creationId xmlns:a16="http://schemas.microsoft.com/office/drawing/2014/main" id="{EE3A9E90-AFBA-4060-863F-9BCC81AD70C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42291121"/>
                  </p:ext>
                </p:extLst>
              </p:nvPr>
            </p:nvGraphicFramePr>
            <p:xfrm>
              <a:off x="831273" y="2212075"/>
              <a:ext cx="3171626" cy="241964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85813">
                      <a:extLst>
                        <a:ext uri="{9D8B030D-6E8A-4147-A177-3AD203B41FA5}">
                          <a16:colId xmlns:a16="http://schemas.microsoft.com/office/drawing/2014/main" val="3615296279"/>
                        </a:ext>
                      </a:extLst>
                    </a:gridCol>
                    <a:gridCol w="1585813">
                      <a:extLst>
                        <a:ext uri="{9D8B030D-6E8A-4147-A177-3AD203B41FA5}">
                          <a16:colId xmlns:a16="http://schemas.microsoft.com/office/drawing/2014/main" val="3503700894"/>
                        </a:ext>
                      </a:extLst>
                    </a:gridCol>
                  </a:tblGrid>
                  <a:tr h="3657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dirty="0">
                              <a:solidFill>
                                <a:schemeClr val="tx1"/>
                              </a:solidFill>
                            </a:rPr>
                            <a:t>City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dirty="0">
                              <a:solidFill>
                                <a:schemeClr val="tx1"/>
                              </a:solidFill>
                            </a:rPr>
                            <a:t>Temperature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5809725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Ottawa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a:rPr lang="en-GB" sz="1500" i="1" dirty="0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11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63377292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London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2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738502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Moscow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a:rPr lang="en-GB" sz="1500" i="1" dirty="0" smtClean="0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7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2665777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Oslo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a:rPr lang="en-GB" sz="1500" i="1" dirty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1500" dirty="0"/>
                            <a:t>4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96645187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Sydney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18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030214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Paris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8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5812943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17" name="Table 16">
                <a:extLst>
                  <a:ext uri="{FF2B5EF4-FFF2-40B4-BE49-F238E27FC236}">
                    <a16:creationId xmlns:a16="http://schemas.microsoft.com/office/drawing/2014/main" id="{EE3A9E90-AFBA-4060-863F-9BCC81AD70C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42291121"/>
                  </p:ext>
                </p:extLst>
              </p:nvPr>
            </p:nvGraphicFramePr>
            <p:xfrm>
              <a:off x="831273" y="2212075"/>
              <a:ext cx="3171626" cy="241964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85813">
                      <a:extLst>
                        <a:ext uri="{9D8B030D-6E8A-4147-A177-3AD203B41FA5}">
                          <a16:colId xmlns:a16="http://schemas.microsoft.com/office/drawing/2014/main" val="3615296279"/>
                        </a:ext>
                      </a:extLst>
                    </a:gridCol>
                    <a:gridCol w="1585813">
                      <a:extLst>
                        <a:ext uri="{9D8B030D-6E8A-4147-A177-3AD203B41FA5}">
                          <a16:colId xmlns:a16="http://schemas.microsoft.com/office/drawing/2014/main" val="3503700894"/>
                        </a:ext>
                      </a:extLst>
                    </a:gridCol>
                  </a:tblGrid>
                  <a:tr h="3657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dirty="0">
                              <a:solidFill>
                                <a:schemeClr val="tx1"/>
                              </a:solidFill>
                            </a:rPr>
                            <a:t>City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dirty="0">
                              <a:solidFill>
                                <a:schemeClr val="tx1"/>
                              </a:solidFill>
                            </a:rPr>
                            <a:t>Temperature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75809725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Ottawa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769" t="-116071" r="-769" b="-5160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63377292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London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2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738502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Moscow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769" t="-317857" r="-769" b="-31428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02665777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Oslo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769" t="-417857" r="-769" b="-21428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96645187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Sydney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>
                              <a:solidFill>
                                <a:schemeClr val="accent1"/>
                              </a:solidFill>
                            </a:rPr>
                            <a:t>18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030214"/>
                      </a:ext>
                    </a:extLst>
                  </a:tr>
                  <a:tr h="342314"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Paris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500" dirty="0"/>
                            <a:t>8</a:t>
                          </a:r>
                        </a:p>
                      </a:txBody>
                      <a:tcPr marL="84406" marR="84406" marT="42203" marB="42203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581294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A40D572F-CCBD-49AF-B0D9-069A69F495E9}"/>
              </a:ext>
            </a:extLst>
          </p:cNvPr>
          <p:cNvSpPr txBox="1"/>
          <p:nvPr/>
        </p:nvSpPr>
        <p:spPr>
          <a:xfrm>
            <a:off x="741751" y="1315826"/>
            <a:ext cx="534572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Use the information to complete the table.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87B65BF-2C72-4FED-A53A-6B8C03A6B05D}"/>
              </a:ext>
            </a:extLst>
          </p:cNvPr>
          <p:cNvSpPr/>
          <p:nvPr/>
        </p:nvSpPr>
        <p:spPr>
          <a:xfrm>
            <a:off x="920795" y="2987394"/>
            <a:ext cx="910137" cy="1918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149A520-FD17-4713-A097-043B5BBDE4E9}"/>
              </a:ext>
            </a:extLst>
          </p:cNvPr>
          <p:cNvSpPr txBox="1"/>
          <p:nvPr/>
        </p:nvSpPr>
        <p:spPr>
          <a:xfrm>
            <a:off x="4226036" y="1821447"/>
            <a:ext cx="4274870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The temperature in London is 13 degrees warmer than Ottawa.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AB830AF-DBF0-47E4-9584-A861789E32F5}"/>
              </a:ext>
            </a:extLst>
          </p:cNvPr>
          <p:cNvSpPr txBox="1"/>
          <p:nvPr/>
        </p:nvSpPr>
        <p:spPr>
          <a:xfrm>
            <a:off x="4226036" y="2468147"/>
            <a:ext cx="4274870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46" dirty="0"/>
              <a:t>The temperature in Sydney is 9 times warmer than in London.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BC2BF3F-E88D-4CEF-BBCA-B6C28B56003D}"/>
              </a:ext>
            </a:extLst>
          </p:cNvPr>
          <p:cNvSpPr/>
          <p:nvPr/>
        </p:nvSpPr>
        <p:spPr>
          <a:xfrm>
            <a:off x="2471739" y="4014078"/>
            <a:ext cx="910137" cy="1918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187EC14-3544-4E41-9B0A-9004347F12CC}"/>
              </a:ext>
            </a:extLst>
          </p:cNvPr>
          <p:cNvSpPr txBox="1"/>
          <p:nvPr/>
        </p:nvSpPr>
        <p:spPr>
          <a:xfrm>
            <a:off x="7347694" y="4018738"/>
            <a:ext cx="1123278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85" dirty="0">
                <a:latin typeface="Calibri" panose="020F0502020204030204" pitchFamily="34" charset="0"/>
              </a:rPr>
              <a:t>?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C3B47022-30A8-4711-8F7F-ED8C5908AFE1}"/>
              </a:ext>
            </a:extLst>
          </p:cNvPr>
          <p:cNvCxnSpPr/>
          <p:nvPr/>
        </p:nvCxnSpPr>
        <p:spPr>
          <a:xfrm flipV="1">
            <a:off x="4517748" y="3754589"/>
            <a:ext cx="3953224" cy="113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6E35B2D8-B737-4BEA-8D1A-69BF33D8AA76}"/>
              </a:ext>
            </a:extLst>
          </p:cNvPr>
          <p:cNvSpPr txBox="1"/>
          <p:nvPr/>
        </p:nvSpPr>
        <p:spPr>
          <a:xfrm>
            <a:off x="6285991" y="4014078"/>
            <a:ext cx="875335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85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66DB07B-B386-4EAA-8B5D-772F5C6A4E79}"/>
              </a:ext>
            </a:extLst>
          </p:cNvPr>
          <p:cNvSpPr txBox="1"/>
          <p:nvPr/>
        </p:nvSpPr>
        <p:spPr>
          <a:xfrm>
            <a:off x="7341679" y="4018738"/>
            <a:ext cx="1123278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85" dirty="0">
                <a:latin typeface="Calibri" panose="020F0502020204030204" pitchFamily="34" charset="0"/>
              </a:rPr>
              <a:t>2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06D72825-86F2-43F6-8B36-BD17720DDC32}"/>
              </a:ext>
            </a:extLst>
          </p:cNvPr>
          <p:cNvCxnSpPr>
            <a:cxnSpLocks/>
          </p:cNvCxnSpPr>
          <p:nvPr/>
        </p:nvCxnSpPr>
        <p:spPr>
          <a:xfrm>
            <a:off x="6784067" y="3636273"/>
            <a:ext cx="1041313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67250779-093E-4100-A62C-CB80C6F4BF03}"/>
              </a:ext>
            </a:extLst>
          </p:cNvPr>
          <p:cNvSpPr txBox="1"/>
          <p:nvPr/>
        </p:nvSpPr>
        <p:spPr>
          <a:xfrm>
            <a:off x="6780039" y="3221727"/>
            <a:ext cx="1123278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85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327D56C-6885-4DF4-97D4-3EEB3095D9A3}"/>
              </a:ext>
            </a:extLst>
          </p:cNvPr>
          <p:cNvSpPr txBox="1"/>
          <p:nvPr/>
        </p:nvSpPr>
        <p:spPr>
          <a:xfrm>
            <a:off x="5147782" y="3221727"/>
            <a:ext cx="1123278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85" dirty="0">
                <a:latin typeface="Calibri" panose="020F0502020204030204" pitchFamily="34" charset="0"/>
              </a:rPr>
              <a:t>11</a:t>
            </a:r>
          </a:p>
        </p:txBody>
      </p: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9F301C6B-4AB6-48DE-A337-AE4D8E3BCCD3}"/>
              </a:ext>
            </a:extLst>
          </p:cNvPr>
          <p:cNvCxnSpPr/>
          <p:nvPr/>
        </p:nvCxnSpPr>
        <p:spPr>
          <a:xfrm>
            <a:off x="4755668" y="3636273"/>
            <a:ext cx="1907505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331B3694-BA00-461E-B4DA-75877B542002}"/>
                  </a:ext>
                </a:extLst>
              </p:cNvPr>
              <p:cNvSpPr txBox="1"/>
              <p:nvPr/>
            </p:nvSpPr>
            <p:spPr>
              <a:xfrm>
                <a:off x="4092422" y="4018738"/>
                <a:ext cx="1123278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585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585" dirty="0">
                    <a:latin typeface="Calibri" panose="020F0502020204030204" pitchFamily="34" charset="0"/>
                  </a:rPr>
                  <a:t>11</a:t>
                </a:r>
              </a:p>
            </p:txBody>
          </p:sp>
        </mc:Choice>
        <mc:Fallback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331B3694-BA00-461E-B4DA-75877B5420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2422" y="4018738"/>
                <a:ext cx="1123278" cy="490134"/>
              </a:xfrm>
              <a:prstGeom prst="rect">
                <a:avLst/>
              </a:prstGeom>
              <a:blipFill>
                <a:blip r:embed="rId4"/>
                <a:stretch>
                  <a:fillRect t="-9877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BC5CE39B-5FA9-4EE8-B305-D7923933F69C}"/>
              </a:ext>
            </a:extLst>
          </p:cNvPr>
          <p:cNvCxnSpPr>
            <a:cxnSpLocks/>
          </p:cNvCxnSpPr>
          <p:nvPr/>
        </p:nvCxnSpPr>
        <p:spPr>
          <a:xfrm>
            <a:off x="4671599" y="3439795"/>
            <a:ext cx="0" cy="63138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A4009E6A-4ED7-4D93-8A09-7455B1FBFD00}"/>
              </a:ext>
            </a:extLst>
          </p:cNvPr>
          <p:cNvCxnSpPr>
            <a:cxnSpLocks/>
          </p:cNvCxnSpPr>
          <p:nvPr/>
        </p:nvCxnSpPr>
        <p:spPr>
          <a:xfrm>
            <a:off x="6723658" y="3439795"/>
            <a:ext cx="0" cy="63138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A22E9249-73AD-4463-999A-1DF37008CEAC}"/>
              </a:ext>
            </a:extLst>
          </p:cNvPr>
          <p:cNvCxnSpPr>
            <a:cxnSpLocks/>
          </p:cNvCxnSpPr>
          <p:nvPr/>
        </p:nvCxnSpPr>
        <p:spPr>
          <a:xfrm>
            <a:off x="7894034" y="3439795"/>
            <a:ext cx="0" cy="63138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Rectangle: Rounded Corners 58">
            <a:extLst>
              <a:ext uri="{FF2B5EF4-FFF2-40B4-BE49-F238E27FC236}">
                <a16:creationId xmlns:a16="http://schemas.microsoft.com/office/drawing/2014/main" id="{ABEA2F11-30DC-4110-85C4-7F6B5D4A1982}"/>
              </a:ext>
            </a:extLst>
          </p:cNvPr>
          <p:cNvSpPr/>
          <p:nvPr/>
        </p:nvSpPr>
        <p:spPr>
          <a:xfrm>
            <a:off x="4309923" y="1821448"/>
            <a:ext cx="4274861" cy="106798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2215" dirty="0"/>
              <a:t>Which city is the hottest?</a:t>
            </a:r>
          </a:p>
          <a:p>
            <a:pPr algn="ctr"/>
            <a:r>
              <a:rPr lang="en-GB" sz="2215" dirty="0"/>
              <a:t>Which is the coldest?</a:t>
            </a:r>
          </a:p>
        </p:txBody>
      </p:sp>
      <p:sp>
        <p:nvSpPr>
          <p:cNvPr id="51" name="Rectangle: Rounded Corners 58">
            <a:extLst>
              <a:ext uri="{FF2B5EF4-FFF2-40B4-BE49-F238E27FC236}">
                <a16:creationId xmlns:a16="http://schemas.microsoft.com/office/drawing/2014/main" id="{BCD3552C-06CA-4C33-A067-025354DD58B7}"/>
              </a:ext>
            </a:extLst>
          </p:cNvPr>
          <p:cNvSpPr/>
          <p:nvPr/>
        </p:nvSpPr>
        <p:spPr>
          <a:xfrm>
            <a:off x="4307333" y="2956224"/>
            <a:ext cx="4274861" cy="106798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2215" dirty="0"/>
              <a:t>What’s the difference between the hottest and coldest cities?</a:t>
            </a:r>
          </a:p>
        </p:txBody>
      </p:sp>
      <p:sp>
        <p:nvSpPr>
          <p:cNvPr id="52" name="Rectangle: Rounded Corners 58">
            <a:extLst>
              <a:ext uri="{FF2B5EF4-FFF2-40B4-BE49-F238E27FC236}">
                <a16:creationId xmlns:a16="http://schemas.microsoft.com/office/drawing/2014/main" id="{1F8329AB-BAE0-4A3A-91F3-AEACAD6E75C0}"/>
              </a:ext>
            </a:extLst>
          </p:cNvPr>
          <p:cNvSpPr/>
          <p:nvPr/>
        </p:nvSpPr>
        <p:spPr>
          <a:xfrm>
            <a:off x="4307332" y="4091001"/>
            <a:ext cx="4274861" cy="106798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2031" dirty="0"/>
              <a:t>Investigate the temperature of different cities. Can you create a similar challenge for your friend?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7426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0" grpId="1"/>
      <p:bldP spid="21" grpId="0"/>
      <p:bldP spid="21" grpId="1"/>
      <p:bldP spid="23" grpId="0" animBg="1"/>
      <p:bldP spid="24" grpId="0"/>
      <p:bldP spid="24" grpId="1"/>
      <p:bldP spid="24" grpId="2"/>
      <p:bldP spid="28" grpId="0"/>
      <p:bldP spid="28" grpId="1"/>
      <p:bldP spid="29" grpId="0"/>
      <p:bldP spid="29" grpId="1"/>
      <p:bldP spid="43" grpId="0"/>
      <p:bldP spid="43" grpId="1"/>
      <p:bldP spid="44" grpId="0"/>
      <p:bldP spid="44" grpId="1"/>
      <p:bldP spid="46" grpId="0"/>
      <p:bldP spid="46" grpId="1"/>
      <p:bldP spid="50" grpId="0" animBg="1"/>
      <p:bldP spid="51" grpId="0" animBg="1"/>
      <p:bldP spid="5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607" y="1947826"/>
            <a:ext cx="627017" cy="4579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6530" y="811162"/>
            <a:ext cx="8351094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Stamps are very popular this time of year as lots of people are </a:t>
            </a:r>
          </a:p>
          <a:p>
            <a:pPr algn="ctr"/>
            <a:r>
              <a:rPr lang="en-GB" sz="1846" dirty="0"/>
              <a:t>sending cards to their friends and family.</a:t>
            </a:r>
          </a:p>
        </p:txBody>
      </p:sp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730" y="1178690"/>
            <a:ext cx="639191" cy="9031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752" y="1274389"/>
            <a:ext cx="874400" cy="60384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00325" y="1445582"/>
            <a:ext cx="4519231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Eva and Ron have run out of stamps!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2724017" y="1963356"/>
            <a:ext cx="5129207" cy="442404"/>
          </a:xfrm>
          <a:prstGeom prst="wedgeRoundRectCallout">
            <a:avLst>
              <a:gd name="adj1" fmla="val 54965"/>
              <a:gd name="adj2" fmla="val 16248"/>
              <a:gd name="adj3" fmla="val 16667"/>
            </a:avLst>
          </a:prstGeom>
          <a:noFill/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46" dirty="0">
                <a:solidFill>
                  <a:schemeClr val="tx1"/>
                </a:solidFill>
              </a:rPr>
              <a:t>I have plenty, you can have some of mine!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376529" y="2783348"/>
                <a:ext cx="8351094" cy="627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Teddy gives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21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15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15"/>
                          <m:t>5</m:t>
                        </m:r>
                      </m:den>
                    </m:f>
                  </m:oMath>
                </a14:m>
                <a:r>
                  <a:rPr lang="en-GB" sz="2215" dirty="0"/>
                  <a:t> of his stamps to Ron.</a:t>
                </a: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529" y="2783348"/>
                <a:ext cx="8351094" cy="627992"/>
              </a:xfrm>
              <a:prstGeom prst="rect">
                <a:avLst/>
              </a:prstGeom>
              <a:blipFill>
                <a:blip r:embed="rId6"/>
                <a:stretch>
                  <a:fillRect b="-67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376529" y="3598832"/>
            <a:ext cx="8351094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He then gives half of the remaining stamps to Eva.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76529" y="4219529"/>
            <a:ext cx="8351094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He has 24 stamps left.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6529" y="4840224"/>
            <a:ext cx="8351094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How many stamps did Teddy have to begin with?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02190" y="4103213"/>
            <a:ext cx="689580" cy="68958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358606" y="4218824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044" y="866551"/>
            <a:ext cx="968028" cy="11580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16797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/>
      <p:bldP spid="10" grpId="0"/>
      <p:bldP spid="11" grpId="0"/>
      <p:bldP spid="12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3988674"/>
              </p:ext>
            </p:extLst>
          </p:nvPr>
        </p:nvGraphicFramePr>
        <p:xfrm>
          <a:off x="3306250" y="3712619"/>
          <a:ext cx="5217350" cy="14520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8675">
                  <a:extLst>
                    <a:ext uri="{9D8B030D-6E8A-4147-A177-3AD203B41FA5}">
                      <a16:colId xmlns:a16="http://schemas.microsoft.com/office/drawing/2014/main" val="3377290872"/>
                    </a:ext>
                  </a:extLst>
                </a:gridCol>
                <a:gridCol w="2608675">
                  <a:extLst>
                    <a:ext uri="{9D8B030D-6E8A-4147-A177-3AD203B41FA5}">
                      <a16:colId xmlns:a16="http://schemas.microsoft.com/office/drawing/2014/main" val="304797643"/>
                    </a:ext>
                  </a:extLst>
                </a:gridCol>
              </a:tblGrid>
              <a:tr h="1452091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5133472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917" y="3712618"/>
            <a:ext cx="744380" cy="7260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250" y="3712618"/>
            <a:ext cx="744380" cy="726046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586750" y="714203"/>
                <a:ext cx="8351094" cy="627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215" dirty="0"/>
                  <a:t>Teddy gives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21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15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15"/>
                          <m:t>5</m:t>
                        </m:r>
                      </m:den>
                    </m:f>
                  </m:oMath>
                </a14:m>
                <a:r>
                  <a:rPr lang="en-GB" sz="2215" dirty="0"/>
                  <a:t> of his stamps to Ron.</a:t>
                </a:r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750" y="714203"/>
                <a:ext cx="8351094" cy="627992"/>
              </a:xfrm>
              <a:prstGeom prst="rect">
                <a:avLst/>
              </a:prstGeom>
              <a:blipFill>
                <a:blip r:embed="rId5"/>
                <a:stretch>
                  <a:fillRect l="-949" b="-77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586750" y="1351119"/>
            <a:ext cx="8351094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/>
              <a:t>He then gives half of the remaining stamps to Eva.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6750" y="1862322"/>
            <a:ext cx="8351094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/>
              <a:t>He has 24 stamps left.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6750" y="2373524"/>
            <a:ext cx="8351094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/>
              <a:t>How many stamps did Teddy have to begin with?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250" y="4438664"/>
            <a:ext cx="744380" cy="72604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917" y="4438664"/>
            <a:ext cx="744380" cy="72604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297" y="3712618"/>
            <a:ext cx="744380" cy="7260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297" y="4438664"/>
            <a:ext cx="744380" cy="726046"/>
          </a:xfrm>
          <a:prstGeom prst="rect">
            <a:avLst/>
          </a:prstGeom>
        </p:spPr>
      </p:pic>
      <p:sp>
        <p:nvSpPr>
          <p:cNvPr id="13" name="Right Brace 12"/>
          <p:cNvSpPr/>
          <p:nvPr/>
        </p:nvSpPr>
        <p:spPr>
          <a:xfrm rot="16200000">
            <a:off x="5701856" y="834210"/>
            <a:ext cx="426151" cy="5217352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4" name="TextBox 13"/>
          <p:cNvSpPr txBox="1"/>
          <p:nvPr/>
        </p:nvSpPr>
        <p:spPr>
          <a:xfrm>
            <a:off x="5060901" y="2777938"/>
            <a:ext cx="170804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007" y="3690710"/>
            <a:ext cx="744380" cy="72604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341" y="3690710"/>
            <a:ext cx="744380" cy="72604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341" y="4416756"/>
            <a:ext cx="744380" cy="72604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007" y="4416756"/>
            <a:ext cx="744380" cy="72604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388" y="3690710"/>
            <a:ext cx="744380" cy="72604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388" y="4416756"/>
            <a:ext cx="744380" cy="726046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060901" y="2775263"/>
            <a:ext cx="170804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>
                <a:solidFill>
                  <a:schemeClr val="accent1"/>
                </a:solidFill>
              </a:rPr>
              <a:t>48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9584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3" grpId="0" animBg="1"/>
      <p:bldP spid="14" grpId="0"/>
      <p:bldP spid="14" grpId="1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586854" y="714203"/>
                <a:ext cx="8351094" cy="627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215" dirty="0"/>
                  <a:t>Teddy gives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21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15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15"/>
                          <m:t>5</m:t>
                        </m:r>
                      </m:den>
                    </m:f>
                  </m:oMath>
                </a14:m>
                <a:r>
                  <a:rPr lang="en-GB" sz="2215" dirty="0"/>
                  <a:t> of his stamps to Ron.</a:t>
                </a:r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854" y="714203"/>
                <a:ext cx="8351094" cy="627992"/>
              </a:xfrm>
              <a:prstGeom prst="rect">
                <a:avLst/>
              </a:prstGeom>
              <a:blipFill>
                <a:blip r:embed="rId3"/>
                <a:stretch>
                  <a:fillRect l="-949" b="-77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586854" y="1351119"/>
            <a:ext cx="8351094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/>
              <a:t>He then gives half of the remaining stamps to Eva.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6854" y="1862322"/>
            <a:ext cx="8351094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/>
              <a:t>He has 24 stamps left.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6854" y="2373524"/>
            <a:ext cx="8351094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/>
              <a:t>How many stamps did Teddy have to begin with?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5020292"/>
              </p:ext>
            </p:extLst>
          </p:nvPr>
        </p:nvGraphicFramePr>
        <p:xfrm>
          <a:off x="1642620" y="3801296"/>
          <a:ext cx="6096000" cy="3843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69793325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95597264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06668596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33062531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396213748"/>
                    </a:ext>
                  </a:extLst>
                </a:gridCol>
              </a:tblGrid>
              <a:tr h="384378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7868827"/>
                  </a:ext>
                </a:extLst>
              </a:tr>
            </a:tbl>
          </a:graphicData>
        </a:graphic>
      </p:graphicFrame>
      <p:sp>
        <p:nvSpPr>
          <p:cNvPr id="24" name="Right Brace 23"/>
          <p:cNvSpPr/>
          <p:nvPr/>
        </p:nvSpPr>
        <p:spPr>
          <a:xfrm rot="5400000">
            <a:off x="2644339" y="3240620"/>
            <a:ext cx="420786" cy="2424224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5" name="TextBox 24"/>
          <p:cNvSpPr txBox="1"/>
          <p:nvPr/>
        </p:nvSpPr>
        <p:spPr>
          <a:xfrm>
            <a:off x="2000706" y="4663124"/>
            <a:ext cx="170804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Ron</a:t>
            </a:r>
          </a:p>
        </p:txBody>
      </p:sp>
      <p:sp>
        <p:nvSpPr>
          <p:cNvPr id="26" name="Right Brace 25"/>
          <p:cNvSpPr/>
          <p:nvPr/>
        </p:nvSpPr>
        <p:spPr>
          <a:xfrm rot="5400000">
            <a:off x="5698734" y="2623240"/>
            <a:ext cx="407993" cy="3671778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8" name="TextBox 27"/>
          <p:cNvSpPr txBox="1"/>
          <p:nvPr/>
        </p:nvSpPr>
        <p:spPr>
          <a:xfrm>
            <a:off x="5048706" y="4663124"/>
            <a:ext cx="170804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48</a:t>
            </a:r>
          </a:p>
        </p:txBody>
      </p:sp>
      <p:sp>
        <p:nvSpPr>
          <p:cNvPr id="29" name="Right Brace 28"/>
          <p:cNvSpPr/>
          <p:nvPr/>
        </p:nvSpPr>
        <p:spPr>
          <a:xfrm rot="16200000">
            <a:off x="4486624" y="505257"/>
            <a:ext cx="407993" cy="6095999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30" name="TextBox 29"/>
          <p:cNvSpPr txBox="1"/>
          <p:nvPr/>
        </p:nvSpPr>
        <p:spPr>
          <a:xfrm>
            <a:off x="3836596" y="2931830"/>
            <a:ext cx="170804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?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56755" y="3768616"/>
            <a:ext cx="669890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16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048706" y="3768616"/>
            <a:ext cx="170804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16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875009" y="3768616"/>
            <a:ext cx="170804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16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577592" y="3768616"/>
            <a:ext cx="170804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16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450788" y="3759522"/>
            <a:ext cx="170804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16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836596" y="2931830"/>
            <a:ext cx="170804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>
                <a:solidFill>
                  <a:schemeClr val="accent1"/>
                </a:solidFill>
              </a:rPr>
              <a:t>80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64482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4" grpId="0" animBg="1"/>
      <p:bldP spid="25" grpId="0"/>
      <p:bldP spid="26" grpId="0" animBg="1"/>
      <p:bldP spid="28" grpId="0"/>
      <p:bldP spid="29" grpId="0" animBg="1"/>
      <p:bldP spid="30" grpId="0"/>
      <p:bldP spid="30" grpId="1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30" y="496386"/>
            <a:ext cx="1003125" cy="120788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55810" y="691329"/>
            <a:ext cx="7302831" cy="1455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Rosie is posting 10 greetings cards. </a:t>
            </a:r>
          </a:p>
          <a:p>
            <a:pPr algn="ctr"/>
            <a:r>
              <a:rPr lang="en-GB" sz="2215" dirty="0"/>
              <a:t>She writes the house number on the front of each envelope.</a:t>
            </a:r>
          </a:p>
          <a:p>
            <a:pPr algn="ctr"/>
            <a:r>
              <a:rPr lang="en-GB" sz="2215" dirty="0"/>
              <a:t>Here are the house numbers.</a:t>
            </a:r>
          </a:p>
          <a:p>
            <a:pPr algn="ctr"/>
            <a:r>
              <a:rPr lang="en-GB" sz="2215" dirty="0"/>
              <a:t>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9267" y="3342936"/>
            <a:ext cx="7804902" cy="10582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31" dirty="0"/>
              <a:t>Rosie posts 2 cards every day for 5 days.</a:t>
            </a:r>
          </a:p>
          <a:p>
            <a:pPr algn="ctr"/>
            <a:r>
              <a:rPr lang="en-GB" sz="2031" dirty="0"/>
              <a:t>The product of the house numbers on each day is shown in the table.</a:t>
            </a:r>
          </a:p>
          <a:p>
            <a:pPr algn="ctr"/>
            <a:r>
              <a:rPr lang="en-GB" sz="2215" dirty="0"/>
              <a:t>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364027" y="1747241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271056" y="1747241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456998" y="1747241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549969" y="1747241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178084" y="2644187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178084" y="1747241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549969" y="2644187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48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271056" y="2644187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364026" y="2644187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456998" y="2644187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12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1981905" y="4026063"/>
          <a:ext cx="5627075" cy="8440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5415">
                  <a:extLst>
                    <a:ext uri="{9D8B030D-6E8A-4147-A177-3AD203B41FA5}">
                      <a16:colId xmlns:a16="http://schemas.microsoft.com/office/drawing/2014/main" val="3670214672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4215733601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2496428703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891877964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1172842011"/>
                    </a:ext>
                  </a:extLst>
                </a:gridCol>
              </a:tblGrid>
              <a:tr h="422031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Mon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Tue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Wed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Thu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Fri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996006"/>
                  </a:ext>
                </a:extLst>
              </a:tr>
              <a:tr h="422031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406700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892994" y="4905703"/>
            <a:ext cx="7804902" cy="774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Which cards did Rosie post on which day?</a:t>
            </a:r>
          </a:p>
          <a:p>
            <a:pPr algn="ctr"/>
            <a:r>
              <a:rPr lang="en-GB" sz="2215" dirty="0"/>
              <a:t> 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2420" y="2157335"/>
            <a:ext cx="689580" cy="68958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7236369" y="2814481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C363ED-54C7-4EF6-85A2-E79CED8702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472473">
            <a:off x="550746" y="1898184"/>
            <a:ext cx="1407504" cy="12078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4497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6" grpId="1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3" grpId="1" animBg="1"/>
      <p:bldP spid="24" grpId="0" animBg="1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941022" y="1841437"/>
          <a:ext cx="5627075" cy="20257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5415">
                  <a:extLst>
                    <a:ext uri="{9D8B030D-6E8A-4147-A177-3AD203B41FA5}">
                      <a16:colId xmlns:a16="http://schemas.microsoft.com/office/drawing/2014/main" val="3670214672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4215733601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2496428703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891877964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1172842011"/>
                    </a:ext>
                  </a:extLst>
                </a:gridCol>
              </a:tblGrid>
              <a:tr h="759655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Mon</a:t>
                      </a:r>
                    </a:p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Tue</a:t>
                      </a:r>
                    </a:p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Wed</a:t>
                      </a:r>
                    </a:p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Thu</a:t>
                      </a:r>
                    </a:p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Fri</a:t>
                      </a:r>
                    </a:p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996006"/>
                  </a:ext>
                </a:extLst>
              </a:tr>
              <a:tr h="422031"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4512732"/>
                  </a:ext>
                </a:extLst>
              </a:tr>
              <a:tr h="422031"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8736866"/>
                  </a:ext>
                </a:extLst>
              </a:tr>
              <a:tr h="422031"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1031360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2369483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5" name="Rectangle 4"/>
          <p:cNvSpPr/>
          <p:nvPr/>
        </p:nvSpPr>
        <p:spPr>
          <a:xfrm>
            <a:off x="1622587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6" name="Rectangle 5"/>
          <p:cNvSpPr/>
          <p:nvPr/>
        </p:nvSpPr>
        <p:spPr>
          <a:xfrm>
            <a:off x="3116379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7" name="Rectangle 6"/>
          <p:cNvSpPr/>
          <p:nvPr/>
        </p:nvSpPr>
        <p:spPr>
          <a:xfrm>
            <a:off x="3863274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8" name="Rectangle 7"/>
          <p:cNvSpPr/>
          <p:nvPr/>
        </p:nvSpPr>
        <p:spPr>
          <a:xfrm>
            <a:off x="875692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9" name="Rectangle 8"/>
          <p:cNvSpPr/>
          <p:nvPr/>
        </p:nvSpPr>
        <p:spPr>
          <a:xfrm>
            <a:off x="6078266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31370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825161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72057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48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584474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6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1941023" y="2600970"/>
                <a:ext cx="1115531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2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9</a:t>
                </a:r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1023" y="2600970"/>
                <a:ext cx="1115531" cy="433196"/>
              </a:xfrm>
              <a:prstGeom prst="rect">
                <a:avLst/>
              </a:prstGeom>
              <a:blipFill>
                <a:blip r:embed="rId3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1941023" y="3022916"/>
                <a:ext cx="1115531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3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6</a:t>
                </a: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1023" y="3022916"/>
                <a:ext cx="1115531" cy="433196"/>
              </a:xfrm>
              <a:prstGeom prst="rect">
                <a:avLst/>
              </a:prstGeom>
              <a:blipFill>
                <a:blip r:embed="rId4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/>
              <p:cNvSpPr txBox="1"/>
              <p:nvPr/>
            </p:nvSpPr>
            <p:spPr>
              <a:xfrm>
                <a:off x="3072531" y="2600970"/>
                <a:ext cx="1115531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2 </a:t>
                </a:r>
                <a14:m>
                  <m:oMath xmlns:m="http://schemas.openxmlformats.org/officeDocument/2006/math">
                    <m:r>
                      <a:rPr lang="en-GB" sz="221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12</a:t>
                </a: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2531" y="2600970"/>
                <a:ext cx="1115531" cy="433196"/>
              </a:xfrm>
              <a:prstGeom prst="rect">
                <a:avLst/>
              </a:prstGeom>
              <a:blipFill>
                <a:blip r:embed="rId5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/>
              <p:cNvSpPr txBox="1"/>
              <p:nvPr/>
            </p:nvSpPr>
            <p:spPr>
              <a:xfrm>
                <a:off x="3072531" y="3022916"/>
                <a:ext cx="1115531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3 </a:t>
                </a:r>
                <a14:m>
                  <m:oMath xmlns:m="http://schemas.openxmlformats.org/officeDocument/2006/math">
                    <m:r>
                      <a:rPr lang="en-GB" sz="221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8</a:t>
                </a:r>
              </a:p>
            </p:txBody>
          </p:sp>
        </mc:Choice>
        <mc:Fallback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2531" y="3022916"/>
                <a:ext cx="1115531" cy="433196"/>
              </a:xfrm>
              <a:prstGeom prst="rect">
                <a:avLst/>
              </a:prstGeom>
              <a:blipFill>
                <a:blip r:embed="rId6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/>
              <p:cNvSpPr txBox="1"/>
              <p:nvPr/>
            </p:nvSpPr>
            <p:spPr>
              <a:xfrm>
                <a:off x="4191752" y="2600970"/>
                <a:ext cx="1127819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1 </a:t>
                </a:r>
                <a14:m>
                  <m:oMath xmlns:m="http://schemas.openxmlformats.org/officeDocument/2006/math">
                    <m:r>
                      <a:rPr lang="en-GB" sz="221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48</a:t>
                </a:r>
              </a:p>
            </p:txBody>
          </p:sp>
        </mc:Choice>
        <mc:Fallback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1752" y="2600970"/>
                <a:ext cx="1127819" cy="433196"/>
              </a:xfrm>
              <a:prstGeom prst="rect">
                <a:avLst/>
              </a:prstGeom>
              <a:blipFill>
                <a:blip r:embed="rId7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/>
              <p:cNvSpPr txBox="1"/>
              <p:nvPr/>
            </p:nvSpPr>
            <p:spPr>
              <a:xfrm>
                <a:off x="4191752" y="3022916"/>
                <a:ext cx="1127819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4 </a:t>
                </a:r>
                <a14:m>
                  <m:oMath xmlns:m="http://schemas.openxmlformats.org/officeDocument/2006/math">
                    <m:r>
                      <a:rPr lang="en-GB" sz="221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12</a:t>
                </a:r>
              </a:p>
            </p:txBody>
          </p:sp>
        </mc:Choice>
        <mc:Fallback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1752" y="3022916"/>
                <a:ext cx="1127819" cy="433196"/>
              </a:xfrm>
              <a:prstGeom prst="rect">
                <a:avLst/>
              </a:prstGeom>
              <a:blipFill>
                <a:blip r:embed="rId8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/>
              <p:cNvSpPr txBox="1"/>
              <p:nvPr/>
            </p:nvSpPr>
            <p:spPr>
              <a:xfrm>
                <a:off x="5319571" y="2600970"/>
                <a:ext cx="1127819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5 </a:t>
                </a:r>
                <a14:m>
                  <m:oMath xmlns:m="http://schemas.openxmlformats.org/officeDocument/2006/math">
                    <m:r>
                      <a:rPr lang="en-GB" sz="221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8</a:t>
                </a:r>
              </a:p>
            </p:txBody>
          </p:sp>
        </mc:Choice>
        <mc:Fallback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9571" y="2600970"/>
                <a:ext cx="1127819" cy="433196"/>
              </a:xfrm>
              <a:prstGeom prst="rect">
                <a:avLst/>
              </a:prstGeom>
              <a:blipFill>
                <a:blip r:embed="rId9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/>
              <p:cNvSpPr txBox="1"/>
              <p:nvPr/>
            </p:nvSpPr>
            <p:spPr>
              <a:xfrm>
                <a:off x="6447392" y="2600970"/>
                <a:ext cx="1127818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3 </a:t>
                </a:r>
                <a14:m>
                  <m:oMath xmlns:m="http://schemas.openxmlformats.org/officeDocument/2006/math">
                    <m:r>
                      <a:rPr lang="en-GB" sz="221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12</a:t>
                </a:r>
              </a:p>
            </p:txBody>
          </p:sp>
        </mc:Choice>
        <mc:Fallback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7392" y="2600970"/>
                <a:ext cx="1127818" cy="433196"/>
              </a:xfrm>
              <a:prstGeom prst="rect">
                <a:avLst/>
              </a:prstGeom>
              <a:blipFill>
                <a:blip r:embed="rId10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Box 22"/>
              <p:cNvSpPr txBox="1"/>
              <p:nvPr/>
            </p:nvSpPr>
            <p:spPr>
              <a:xfrm>
                <a:off x="6447392" y="3022916"/>
                <a:ext cx="1127818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4 </a:t>
                </a:r>
                <a14:m>
                  <m:oMath xmlns:m="http://schemas.openxmlformats.org/officeDocument/2006/math">
                    <m:r>
                      <a:rPr lang="en-GB" sz="221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9</a:t>
                </a:r>
              </a:p>
            </p:txBody>
          </p:sp>
        </mc:Choice>
        <mc:Fallback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7392" y="3022916"/>
                <a:ext cx="1127818" cy="433196"/>
              </a:xfrm>
              <a:prstGeom prst="rect">
                <a:avLst/>
              </a:prstGeom>
              <a:blipFill>
                <a:blip r:embed="rId11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Straight Connector 26"/>
          <p:cNvCxnSpPr/>
          <p:nvPr/>
        </p:nvCxnSpPr>
        <p:spPr>
          <a:xfrm flipH="1">
            <a:off x="3845121" y="837460"/>
            <a:ext cx="563199" cy="6159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5331370" y="862735"/>
            <a:ext cx="563199" cy="6159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Box 28"/>
              <p:cNvSpPr txBox="1"/>
              <p:nvPr/>
            </p:nvSpPr>
            <p:spPr>
              <a:xfrm>
                <a:off x="4191752" y="3435301"/>
                <a:ext cx="1127819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6 </a:t>
                </a:r>
                <a14:m>
                  <m:oMath xmlns:m="http://schemas.openxmlformats.org/officeDocument/2006/math">
                    <m:r>
                      <a:rPr lang="en-GB" sz="221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8</a:t>
                </a:r>
              </a:p>
            </p:txBody>
          </p:sp>
        </mc:Choice>
        <mc:Fallback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1752" y="3435301"/>
                <a:ext cx="1127819" cy="433196"/>
              </a:xfrm>
              <a:prstGeom prst="rect">
                <a:avLst/>
              </a:prstGeom>
              <a:blipFill>
                <a:blip r:embed="rId12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Box 31"/>
              <p:cNvSpPr txBox="1"/>
              <p:nvPr/>
            </p:nvSpPr>
            <p:spPr>
              <a:xfrm>
                <a:off x="3072531" y="3435301"/>
                <a:ext cx="1115531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4 </a:t>
                </a:r>
                <a14:m>
                  <m:oMath xmlns:m="http://schemas.openxmlformats.org/officeDocument/2006/math">
                    <m:r>
                      <a:rPr lang="en-GB" sz="221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6</a:t>
                </a:r>
              </a:p>
            </p:txBody>
          </p:sp>
        </mc:Choice>
        <mc:Fallback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2531" y="3435301"/>
                <a:ext cx="1115531" cy="433196"/>
              </a:xfrm>
              <a:prstGeom prst="rect">
                <a:avLst/>
              </a:prstGeom>
              <a:blipFill>
                <a:blip r:embed="rId13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Straight Connector 32"/>
          <p:cNvCxnSpPr/>
          <p:nvPr/>
        </p:nvCxnSpPr>
        <p:spPr>
          <a:xfrm flipH="1">
            <a:off x="1617456" y="837460"/>
            <a:ext cx="563199" cy="6159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6076556" y="852316"/>
            <a:ext cx="563199" cy="6159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3092042" y="862735"/>
            <a:ext cx="563199" cy="6159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>
            <a:off x="4593629" y="848683"/>
            <a:ext cx="563199" cy="6159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864377" y="851128"/>
            <a:ext cx="563199" cy="6159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7568451" y="862735"/>
            <a:ext cx="563199" cy="6159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921437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5" grpId="1"/>
      <p:bldP spid="16" grpId="0"/>
      <p:bldP spid="16" grpId="1"/>
      <p:bldP spid="16" grpId="2"/>
      <p:bldP spid="17" grpId="0"/>
      <p:bldP spid="17" grpId="1"/>
      <p:bldP spid="17" grpId="2"/>
      <p:bldP spid="18" grpId="0"/>
      <p:bldP spid="18" grpId="1"/>
      <p:bldP spid="19" grpId="0"/>
      <p:bldP spid="19" grpId="1"/>
      <p:bldP spid="20" grpId="0"/>
      <p:bldP spid="20" grpId="1"/>
      <p:bldP spid="22" grpId="0"/>
      <p:bldP spid="23" grpId="0"/>
      <p:bldP spid="23" grpId="1"/>
      <p:bldP spid="29" grpId="0"/>
      <p:bldP spid="29" grpId="1"/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941022" y="1841437"/>
          <a:ext cx="5627075" cy="20257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5415">
                  <a:extLst>
                    <a:ext uri="{9D8B030D-6E8A-4147-A177-3AD203B41FA5}">
                      <a16:colId xmlns:a16="http://schemas.microsoft.com/office/drawing/2014/main" val="3670214672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4215733601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2496428703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891877964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1172842011"/>
                    </a:ext>
                  </a:extLst>
                </a:gridCol>
              </a:tblGrid>
              <a:tr h="759655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Mon</a:t>
                      </a:r>
                    </a:p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Tue</a:t>
                      </a:r>
                    </a:p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Wed</a:t>
                      </a:r>
                    </a:p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Thu</a:t>
                      </a:r>
                    </a:p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Fri</a:t>
                      </a:r>
                    </a:p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36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996006"/>
                  </a:ext>
                </a:extLst>
              </a:tr>
              <a:tr h="422031"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4512732"/>
                  </a:ext>
                </a:extLst>
              </a:tr>
              <a:tr h="422031"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8736866"/>
                  </a:ext>
                </a:extLst>
              </a:tr>
              <a:tr h="422031"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1031360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2369483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5" name="Rectangle 4"/>
          <p:cNvSpPr/>
          <p:nvPr/>
        </p:nvSpPr>
        <p:spPr>
          <a:xfrm>
            <a:off x="1622587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6" name="Rectangle 5"/>
          <p:cNvSpPr/>
          <p:nvPr/>
        </p:nvSpPr>
        <p:spPr>
          <a:xfrm>
            <a:off x="3116379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7" name="Rectangle 6"/>
          <p:cNvSpPr/>
          <p:nvPr/>
        </p:nvSpPr>
        <p:spPr>
          <a:xfrm>
            <a:off x="3863274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8" name="Rectangle 7"/>
          <p:cNvSpPr/>
          <p:nvPr/>
        </p:nvSpPr>
        <p:spPr>
          <a:xfrm>
            <a:off x="875692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9" name="Rectangle 8"/>
          <p:cNvSpPr/>
          <p:nvPr/>
        </p:nvSpPr>
        <p:spPr>
          <a:xfrm>
            <a:off x="6078266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31370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825161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72057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48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584474" y="860217"/>
            <a:ext cx="563199" cy="5929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54" dirty="0">
                <a:solidFill>
                  <a:schemeClr val="tx1"/>
                </a:solidFill>
              </a:rPr>
              <a:t>6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1941023" y="2600970"/>
                <a:ext cx="1135691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2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9</a:t>
                </a:r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1023" y="2600970"/>
                <a:ext cx="1135691" cy="433196"/>
              </a:xfrm>
              <a:prstGeom prst="rect">
                <a:avLst/>
              </a:prstGeom>
              <a:blipFill>
                <a:blip r:embed="rId3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1941023" y="3022916"/>
                <a:ext cx="1135691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3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6</a:t>
                </a: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1023" y="3022916"/>
                <a:ext cx="1135691" cy="433196"/>
              </a:xfrm>
              <a:prstGeom prst="rect">
                <a:avLst/>
              </a:prstGeom>
              <a:blipFill>
                <a:blip r:embed="rId4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/>
              <p:cNvSpPr txBox="1"/>
              <p:nvPr/>
            </p:nvSpPr>
            <p:spPr>
              <a:xfrm>
                <a:off x="3076715" y="2600970"/>
                <a:ext cx="1106934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2 </a:t>
                </a:r>
                <a14:m>
                  <m:oMath xmlns:m="http://schemas.openxmlformats.org/officeDocument/2006/math">
                    <m:r>
                      <a:rPr lang="en-GB" sz="221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12</a:t>
                </a: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6715" y="2600970"/>
                <a:ext cx="1106934" cy="433196"/>
              </a:xfrm>
              <a:prstGeom prst="rect">
                <a:avLst/>
              </a:prstGeom>
              <a:blipFill>
                <a:blip r:embed="rId5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/>
              <p:cNvSpPr txBox="1"/>
              <p:nvPr/>
            </p:nvSpPr>
            <p:spPr>
              <a:xfrm>
                <a:off x="3076715" y="3022916"/>
                <a:ext cx="1106934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3 </a:t>
                </a:r>
                <a14:m>
                  <m:oMath xmlns:m="http://schemas.openxmlformats.org/officeDocument/2006/math">
                    <m:r>
                      <a:rPr lang="en-GB" sz="221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8</a:t>
                </a:r>
              </a:p>
            </p:txBody>
          </p:sp>
        </mc:Choice>
        <mc:Fallback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6715" y="3022916"/>
                <a:ext cx="1106934" cy="433196"/>
              </a:xfrm>
              <a:prstGeom prst="rect">
                <a:avLst/>
              </a:prstGeom>
              <a:blipFill>
                <a:blip r:embed="rId6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/>
              <p:cNvSpPr txBox="1"/>
              <p:nvPr/>
            </p:nvSpPr>
            <p:spPr>
              <a:xfrm>
                <a:off x="4183650" y="2600970"/>
                <a:ext cx="1132927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1 </a:t>
                </a:r>
                <a14:m>
                  <m:oMath xmlns:m="http://schemas.openxmlformats.org/officeDocument/2006/math">
                    <m:r>
                      <a:rPr lang="en-GB" sz="221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48</a:t>
                </a:r>
              </a:p>
            </p:txBody>
          </p:sp>
        </mc:Choice>
        <mc:Fallback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3650" y="2600970"/>
                <a:ext cx="1132927" cy="433196"/>
              </a:xfrm>
              <a:prstGeom prst="rect">
                <a:avLst/>
              </a:prstGeom>
              <a:blipFill>
                <a:blip r:embed="rId7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/>
              <p:cNvSpPr txBox="1"/>
              <p:nvPr/>
            </p:nvSpPr>
            <p:spPr>
              <a:xfrm>
                <a:off x="4183650" y="3022916"/>
                <a:ext cx="1132927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4 </a:t>
                </a:r>
                <a14:m>
                  <m:oMath xmlns:m="http://schemas.openxmlformats.org/officeDocument/2006/math">
                    <m:r>
                      <a:rPr lang="en-GB" sz="221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12</a:t>
                </a:r>
              </a:p>
            </p:txBody>
          </p:sp>
        </mc:Choice>
        <mc:Fallback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3650" y="3022916"/>
                <a:ext cx="1132927" cy="433196"/>
              </a:xfrm>
              <a:prstGeom prst="rect">
                <a:avLst/>
              </a:prstGeom>
              <a:blipFill>
                <a:blip r:embed="rId8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/>
              <p:cNvSpPr txBox="1"/>
              <p:nvPr/>
            </p:nvSpPr>
            <p:spPr>
              <a:xfrm>
                <a:off x="5316578" y="2600970"/>
                <a:ext cx="1132928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5 </a:t>
                </a:r>
                <a14:m>
                  <m:oMath xmlns:m="http://schemas.openxmlformats.org/officeDocument/2006/math">
                    <m:r>
                      <a:rPr lang="en-GB" sz="221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8</a:t>
                </a:r>
              </a:p>
            </p:txBody>
          </p:sp>
        </mc:Choice>
        <mc:Fallback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6578" y="2600970"/>
                <a:ext cx="1132928" cy="433196"/>
              </a:xfrm>
              <a:prstGeom prst="rect">
                <a:avLst/>
              </a:prstGeom>
              <a:blipFill>
                <a:blip r:embed="rId9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/>
              <p:cNvSpPr txBox="1"/>
              <p:nvPr/>
            </p:nvSpPr>
            <p:spPr>
              <a:xfrm>
                <a:off x="6449505" y="2600970"/>
                <a:ext cx="1118595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3 </a:t>
                </a:r>
                <a14:m>
                  <m:oMath xmlns:m="http://schemas.openxmlformats.org/officeDocument/2006/math">
                    <m:r>
                      <a:rPr lang="en-GB" sz="221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12</a:t>
                </a:r>
              </a:p>
            </p:txBody>
          </p:sp>
        </mc:Choice>
        <mc:Fallback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9505" y="2600970"/>
                <a:ext cx="1118595" cy="433196"/>
              </a:xfrm>
              <a:prstGeom prst="rect">
                <a:avLst/>
              </a:prstGeom>
              <a:blipFill>
                <a:blip r:embed="rId10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Box 22"/>
              <p:cNvSpPr txBox="1"/>
              <p:nvPr/>
            </p:nvSpPr>
            <p:spPr>
              <a:xfrm>
                <a:off x="6449505" y="3022916"/>
                <a:ext cx="1118595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4 </a:t>
                </a:r>
                <a14:m>
                  <m:oMath xmlns:m="http://schemas.openxmlformats.org/officeDocument/2006/math">
                    <m:r>
                      <a:rPr lang="en-GB" sz="221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9</a:t>
                </a:r>
              </a:p>
            </p:txBody>
          </p:sp>
        </mc:Choice>
        <mc:Fallback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9505" y="3022916"/>
                <a:ext cx="1118595" cy="433196"/>
              </a:xfrm>
              <a:prstGeom prst="rect">
                <a:avLst/>
              </a:prstGeom>
              <a:blipFill>
                <a:blip r:embed="rId11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Straight Connector 26"/>
          <p:cNvCxnSpPr/>
          <p:nvPr/>
        </p:nvCxnSpPr>
        <p:spPr>
          <a:xfrm flipH="1">
            <a:off x="3861565" y="837460"/>
            <a:ext cx="563199" cy="6159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5336851" y="837460"/>
            <a:ext cx="563199" cy="6159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Box 28"/>
              <p:cNvSpPr txBox="1"/>
              <p:nvPr/>
            </p:nvSpPr>
            <p:spPr>
              <a:xfrm>
                <a:off x="4183650" y="3440782"/>
                <a:ext cx="1132927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6 </a:t>
                </a:r>
                <a14:m>
                  <m:oMath xmlns:m="http://schemas.openxmlformats.org/officeDocument/2006/math">
                    <m:r>
                      <a:rPr lang="en-GB" sz="221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8</a:t>
                </a:r>
              </a:p>
            </p:txBody>
          </p:sp>
        </mc:Choice>
        <mc:Fallback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3650" y="3440782"/>
                <a:ext cx="1132927" cy="433196"/>
              </a:xfrm>
              <a:prstGeom prst="rect">
                <a:avLst/>
              </a:prstGeom>
              <a:blipFill>
                <a:blip r:embed="rId12"/>
                <a:stretch>
                  <a:fillRect t="-8451" b="-281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Box 31"/>
              <p:cNvSpPr txBox="1"/>
              <p:nvPr/>
            </p:nvSpPr>
            <p:spPr>
              <a:xfrm>
                <a:off x="3076715" y="3440782"/>
                <a:ext cx="1106934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4 </a:t>
                </a:r>
                <a14:m>
                  <m:oMath xmlns:m="http://schemas.openxmlformats.org/officeDocument/2006/math">
                    <m:r>
                      <a:rPr lang="en-GB" sz="2215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6</a:t>
                </a:r>
              </a:p>
            </p:txBody>
          </p:sp>
        </mc:Choice>
        <mc:Fallback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6715" y="3440782"/>
                <a:ext cx="1106934" cy="433196"/>
              </a:xfrm>
              <a:prstGeom prst="rect">
                <a:avLst/>
              </a:prstGeom>
              <a:blipFill>
                <a:blip r:embed="rId13"/>
                <a:stretch>
                  <a:fillRect t="-8451" b="-281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Straight Connector 32"/>
          <p:cNvCxnSpPr/>
          <p:nvPr/>
        </p:nvCxnSpPr>
        <p:spPr>
          <a:xfrm flipH="1">
            <a:off x="2375818" y="837460"/>
            <a:ext cx="563199" cy="6159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4584826" y="837460"/>
            <a:ext cx="563199" cy="6159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1634127" y="837460"/>
            <a:ext cx="563199" cy="6159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>
            <a:off x="6821391" y="837460"/>
            <a:ext cx="563199" cy="6159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905621" y="837460"/>
            <a:ext cx="563199" cy="6159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7562805" y="837460"/>
            <a:ext cx="563199" cy="61598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454736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  <p:bldP spid="19" grpId="0"/>
      <p:bldP spid="20" grpId="0"/>
      <p:bldP spid="22" grpId="0"/>
      <p:bldP spid="29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30" y="472807"/>
            <a:ext cx="1003125" cy="120788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02615" y="708418"/>
            <a:ext cx="7302831" cy="1455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Rosie is posting 10 greetings cards. </a:t>
            </a:r>
          </a:p>
          <a:p>
            <a:pPr algn="ctr"/>
            <a:r>
              <a:rPr lang="en-GB" sz="2215" dirty="0"/>
              <a:t>She writes the house number on the front of each envelope.</a:t>
            </a:r>
          </a:p>
          <a:p>
            <a:pPr algn="ctr"/>
            <a:r>
              <a:rPr lang="en-GB" sz="2215" dirty="0"/>
              <a:t>Here are the house numbers.</a:t>
            </a:r>
          </a:p>
          <a:p>
            <a:pPr algn="ctr"/>
            <a:r>
              <a:rPr lang="en-GB" sz="2215" dirty="0"/>
              <a:t>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9267" y="3342936"/>
            <a:ext cx="7804902" cy="10582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31" dirty="0"/>
              <a:t>Rosie posts 2 cards every day for 5 days.</a:t>
            </a:r>
          </a:p>
          <a:p>
            <a:pPr algn="ctr"/>
            <a:r>
              <a:rPr lang="en-GB" sz="2031" dirty="0"/>
              <a:t>The sum of the house numbers on each day is shown in the table.</a:t>
            </a:r>
          </a:p>
          <a:p>
            <a:pPr algn="ctr"/>
            <a:r>
              <a:rPr lang="en-GB" sz="2215" dirty="0"/>
              <a:t>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364027" y="1747241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271056" y="1747241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456998" y="1747241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549969" y="1747241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178084" y="2644187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178084" y="1747241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549969" y="2644187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39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271056" y="2644187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32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364026" y="2644187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35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456998" y="2644187"/>
            <a:ext cx="686401" cy="5879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38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3258152"/>
              </p:ext>
            </p:extLst>
          </p:nvPr>
        </p:nvGraphicFramePr>
        <p:xfrm>
          <a:off x="1981905" y="4026063"/>
          <a:ext cx="5627075" cy="8440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5415">
                  <a:extLst>
                    <a:ext uri="{9D8B030D-6E8A-4147-A177-3AD203B41FA5}">
                      <a16:colId xmlns:a16="http://schemas.microsoft.com/office/drawing/2014/main" val="3670214672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4215733601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2496428703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891877964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1172842011"/>
                    </a:ext>
                  </a:extLst>
                </a:gridCol>
              </a:tblGrid>
              <a:tr h="422031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Mon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Tue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Wed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Thu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Fri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996006"/>
                  </a:ext>
                </a:extLst>
              </a:tr>
              <a:tr h="422031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45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14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39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406700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892994" y="4905703"/>
            <a:ext cx="7804902" cy="774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Which cards did Rosie post on which day?</a:t>
            </a:r>
          </a:p>
          <a:p>
            <a:pPr algn="ctr"/>
            <a:r>
              <a:rPr lang="en-GB" sz="2215" dirty="0"/>
              <a:t> 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C7E94040-A503-4E68-A2E3-90BCB4FFFB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472473">
            <a:off x="550746" y="1898184"/>
            <a:ext cx="1407504" cy="12078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6542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3|4.6|5.2|4.7|5.7|5.9|5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11|7.8|4.8|5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15|6.4|2.9|2.1|3.8|1.6|5.2|1.2|2.3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5|1.5|1.8|7.9|1.2|1.5|2.9|1|2|6.6|1.4|8.3|4.3|4.3|4.5|4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5.2|1.8|4.6|3.9|4.7|5.3|4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1|0.4|4.1|7.9|0.9|6.1|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6|3.5|6.9|10.5|2.6|9.8|2.6|0.7|0.8|1.1|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5|2.9|8.5|4.3|2.7|15.4|6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13.1|1.2|4.6|1.3|1.4|4.3|1.6|1.5|5.2|7.8|1.8|8.7|4.8|1.1|9.3|1.5|1.1|9.1|2.3|3.8|1|6.9|2.9|2|1.1|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1.2|0.9|7.5|0.8|0.7|7.1|1.7|0.9|3.7|1|0.9|3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0.7|1.2|1|1.1|1"/>
</p:tagLst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32D002A-BB44-448B-8AD8-872C895461D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DE50DCF-37B0-40E0-8911-A7B4E0A7F4F9}">
  <ds:schemaRefs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cee99ee9-287b-4f9a-957c-ba5ae7375c9a"/>
    <ds:schemaRef ds:uri="http://purl.org/dc/terms/"/>
    <ds:schemaRef ds:uri="http://schemas.microsoft.com/office/2006/metadata/properties"/>
    <ds:schemaRef ds:uri="http://purl.org/dc/dcmitype/"/>
    <ds:schemaRef ds:uri="http://schemas.microsoft.com/office/infopath/2007/PartnerControls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7FF4A08-D0D6-4377-B551-EC8A538B3D9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1610</TotalTime>
  <Words>815</Words>
  <Application>Microsoft Office PowerPoint</Application>
  <PresentationFormat>On-screen Show (4:3)</PresentationFormat>
  <Paragraphs>246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Office 2013 - 2022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Laura Johnstone</cp:lastModifiedBy>
  <cp:revision>128</cp:revision>
  <dcterms:created xsi:type="dcterms:W3CDTF">2019-10-15T10:24:11Z</dcterms:created>
  <dcterms:modified xsi:type="dcterms:W3CDTF">2025-12-09T16:21:46Z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