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2" r:id="rId4"/>
  </p:sldMasterIdLst>
  <p:notesMasterIdLst>
    <p:notesMasterId r:id="rId18"/>
  </p:notesMasterIdLst>
  <p:handoutMasterIdLst>
    <p:handoutMasterId r:id="rId19"/>
  </p:handoutMasterIdLst>
  <p:sldIdLst>
    <p:sldId id="274" r:id="rId5"/>
    <p:sldId id="259" r:id="rId6"/>
    <p:sldId id="268" r:id="rId7"/>
    <p:sldId id="261" r:id="rId8"/>
    <p:sldId id="262" r:id="rId9"/>
    <p:sldId id="263" r:id="rId10"/>
    <p:sldId id="264" r:id="rId11"/>
    <p:sldId id="269" r:id="rId12"/>
    <p:sldId id="266" r:id="rId13"/>
    <p:sldId id="270" r:id="rId14"/>
    <p:sldId id="271" r:id="rId15"/>
    <p:sldId id="272" r:id="rId16"/>
    <p:sldId id="273" r:id="rId1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546" userDrawn="1">
          <p15:clr>
            <a:srgbClr val="A4A3A4"/>
          </p15:clr>
        </p15:guide>
        <p15:guide id="2" pos="311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E3A6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5275"/>
    <p:restoredTop sz="94693"/>
  </p:normalViewPr>
  <p:slideViewPr>
    <p:cSldViewPr snapToGrid="0" snapToObjects="1">
      <p:cViewPr varScale="1">
        <p:scale>
          <a:sx n="59" d="100"/>
          <a:sy n="59" d="100"/>
        </p:scale>
        <p:origin x="1036" y="52"/>
      </p:cViewPr>
      <p:guideLst>
        <p:guide orient="horz" pos="2546"/>
        <p:guide pos="311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-99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handoutMaster" Target="handoutMasters/handout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0971D915-8582-6644-875B-2B94633B3C8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622CD14-047A-7E42-B524-607D12335F6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5CA628-D126-F64B-838A-64719E1DCC39}" type="datetimeFigureOut">
              <a:rPr lang="en-US" smtClean="0"/>
              <a:t>12/9/2025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8496EDD-CA96-114E-A009-CB496466E1E2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FB29E1E-2ADD-C94B-8CD9-9C7A49850535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03202C-ABD8-B14A-B275-107CCC49C47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0219584"/>
      </p:ext>
    </p:extLst>
  </p:cSld>
  <p:clrMap bg1="lt1" tx1="dk1" bg2="lt2" tx2="dk2" accent1="accent1" accent2="accent2" accent3="accent3" accent4="accent4" accent5="accent5" accent6="accent6" hlink="hlink" folHlink="folHlink"/>
  <p:hf sldNum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81C089-4F35-4C43-BC59-438EC1FE0F45}" type="datetimeFigureOut">
              <a:rPr lang="en-US" smtClean="0"/>
              <a:t>12/9/2025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8FBF2E-605A-DD44-BAE4-1590D24E831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3051015"/>
      </p:ext>
    </p:extLst>
  </p:cSld>
  <p:clrMap bg1="lt1" tx1="dk1" bg2="lt2" tx2="dk2" accent1="accent1" accent2="accent2" accent3="accent3" accent4="accent4" accent5="accent5" accent6="accent6" hlink="hlink" folHlink="folHlink"/>
  <p:hf sldNum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12/9/2025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657503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12/9/2025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47510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12/9/2025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036762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12/9/2025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89384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12/9/2025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16517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12/9/2025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82152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12/9/2025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60570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12/9/2025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80024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12/9/2025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76149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12/9/2025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07215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12/9/2025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4865906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153045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12/9/2025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290FFDB-C88B-2349-D87A-C7ECD23429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5"/>
          <a:srcRect l="44792" t="17647" b="27652"/>
          <a:stretch/>
        </p:blipFill>
        <p:spPr>
          <a:xfrm>
            <a:off x="6270172" y="-1"/>
            <a:ext cx="2873828" cy="4868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26802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  <p:sldLayoutId id="2147483674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3.xml"/><Relationship Id="rId6" Type="http://schemas.openxmlformats.org/officeDocument/2006/relationships/image" Target="../media/image12.emf"/><Relationship Id="rId5" Type="http://schemas.openxmlformats.org/officeDocument/2006/relationships/image" Target="../media/image11.emf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4.xml"/><Relationship Id="rId5" Type="http://schemas.openxmlformats.org/officeDocument/2006/relationships/image" Target="../media/image9.png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5.xml"/><Relationship Id="rId5" Type="http://schemas.openxmlformats.org/officeDocument/2006/relationships/image" Target="../media/image7.pn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6.xml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tags" Target="../tags/tag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6.jpeg"/><Relationship Id="rId7" Type="http://schemas.openxmlformats.org/officeDocument/2006/relationships/image" Target="../media/image19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8.xml"/><Relationship Id="rId6" Type="http://schemas.openxmlformats.org/officeDocument/2006/relationships/image" Target="../media/image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16.jpeg"/><Relationship Id="rId7" Type="http://schemas.openxmlformats.org/officeDocument/2006/relationships/image" Target="../media/image24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9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10" Type="http://schemas.openxmlformats.org/officeDocument/2006/relationships/image" Target="../media/image17.png"/><Relationship Id="rId4" Type="http://schemas.openxmlformats.org/officeDocument/2006/relationships/image" Target="../media/image21.png"/><Relationship Id="rId9" Type="http://schemas.openxmlformats.org/officeDocument/2006/relationships/image" Target="../media/image26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17.png"/><Relationship Id="rId7" Type="http://schemas.openxmlformats.org/officeDocument/2006/relationships/image" Target="../media/image29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0.xml"/><Relationship Id="rId6" Type="http://schemas.openxmlformats.org/officeDocument/2006/relationships/image" Target="../media/image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Relationship Id="rId9" Type="http://schemas.openxmlformats.org/officeDocument/2006/relationships/image" Target="../media/image31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17.png"/><Relationship Id="rId7" Type="http://schemas.openxmlformats.org/officeDocument/2006/relationships/image" Target="../media/image29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1.xml"/><Relationship Id="rId6" Type="http://schemas.openxmlformats.org/officeDocument/2006/relationships/image" Target="../media/image31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28.png"/><Relationship Id="rId7" Type="http://schemas.openxmlformats.org/officeDocument/2006/relationships/image" Target="../media/image29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2.xml"/><Relationship Id="rId6" Type="http://schemas.openxmlformats.org/officeDocument/2006/relationships/image" Target="../media/image31.png"/><Relationship Id="rId5" Type="http://schemas.openxmlformats.org/officeDocument/2006/relationships/image" Target="../media/image27.png"/><Relationship Id="rId4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9469CA4-E105-412C-8299-AE9E696F9A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2799" y="4072124"/>
            <a:ext cx="1147807" cy="109156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BE55A9A-0F44-499F-96DA-A8A0DD22208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11354" y="3304656"/>
            <a:ext cx="1373089" cy="164263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BF4E20F-6932-43C4-935A-DD3F1C2C95E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09239" y="3718884"/>
            <a:ext cx="981998" cy="117477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E123542-31A6-44B7-BF21-E6B01D909E9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39338" y="3331758"/>
            <a:ext cx="1424830" cy="170453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273AC2F-D2F6-41C9-8AB9-FED61A58E2C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29115" y="4032039"/>
            <a:ext cx="744360" cy="89048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2131B4C-49B1-4588-BCF6-8D3584DB297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901536" y="1316051"/>
            <a:ext cx="5334931" cy="21047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31401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48AC1D85-9EC6-45DB-9DBF-A0384414D29A}"/>
              </a:ext>
            </a:extLst>
          </p:cNvPr>
          <p:cNvSpPr txBox="1"/>
          <p:nvPr/>
        </p:nvSpPr>
        <p:spPr>
          <a:xfrm>
            <a:off x="1811446" y="1995188"/>
            <a:ext cx="1353228" cy="660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846" dirty="0"/>
              <a:t>Snowman A</a:t>
            </a:r>
          </a:p>
          <a:p>
            <a:pPr algn="ctr"/>
            <a:r>
              <a:rPr lang="en-GB" sz="1846" dirty="0"/>
              <a:t>1,630 mm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B5232E1-2432-42AD-8517-A4DA8C82CDC0}"/>
              </a:ext>
            </a:extLst>
          </p:cNvPr>
          <p:cNvSpPr txBox="1"/>
          <p:nvPr/>
        </p:nvSpPr>
        <p:spPr>
          <a:xfrm>
            <a:off x="3219334" y="1995188"/>
            <a:ext cx="1353228" cy="660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846" dirty="0"/>
              <a:t>Snowman B</a:t>
            </a:r>
          </a:p>
          <a:p>
            <a:pPr algn="ctr"/>
            <a:r>
              <a:rPr lang="en-GB" sz="1846" dirty="0"/>
              <a:t>98 cm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005D870-4B55-4996-A5E2-FDBFD4DA19AD}"/>
              </a:ext>
            </a:extLst>
          </p:cNvPr>
          <p:cNvSpPr txBox="1"/>
          <p:nvPr/>
        </p:nvSpPr>
        <p:spPr>
          <a:xfrm>
            <a:off x="4627222" y="1995188"/>
            <a:ext cx="1353228" cy="660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846" dirty="0"/>
              <a:t>Snowman C</a:t>
            </a:r>
          </a:p>
          <a:p>
            <a:pPr algn="ctr"/>
            <a:r>
              <a:rPr lang="en-GB" sz="1846" dirty="0"/>
              <a:t>167 cm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49EC771-A553-4A29-A718-989408EF9DBE}"/>
              </a:ext>
            </a:extLst>
          </p:cNvPr>
          <p:cNvSpPr txBox="1"/>
          <p:nvPr/>
        </p:nvSpPr>
        <p:spPr>
          <a:xfrm>
            <a:off x="6035110" y="1995188"/>
            <a:ext cx="1353228" cy="9444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846" dirty="0"/>
              <a:t>Snowman D</a:t>
            </a:r>
          </a:p>
          <a:p>
            <a:pPr algn="ctr"/>
            <a:r>
              <a:rPr lang="en-GB" sz="1846" dirty="0"/>
              <a:t>One and half metres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CE94C8A-4286-4BE0-A60F-92B265123A97}"/>
              </a:ext>
            </a:extLst>
          </p:cNvPr>
          <p:cNvSpPr txBox="1"/>
          <p:nvPr/>
        </p:nvSpPr>
        <p:spPr>
          <a:xfrm>
            <a:off x="2391714" y="3413513"/>
            <a:ext cx="4596457" cy="8879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85" dirty="0"/>
              <a:t>Order the snowmen from smallest to tallest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9E97C59F-F419-4619-B21C-C71DB733ECC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32175" y="4336289"/>
            <a:ext cx="689580" cy="689580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DE128DF4-1E73-4A54-AF68-A2091AAE3C02}"/>
              </a:ext>
            </a:extLst>
          </p:cNvPr>
          <p:cNvSpPr txBox="1"/>
          <p:nvPr/>
        </p:nvSpPr>
        <p:spPr>
          <a:xfrm>
            <a:off x="6365569" y="4468002"/>
            <a:ext cx="1933972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15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21" name="Picture 2">
            <a:extLst>
              <a:ext uri="{FF2B5EF4-FFF2-40B4-BE49-F238E27FC236}">
                <a16:creationId xmlns:a16="http://schemas.microsoft.com/office/drawing/2014/main" id="{7CA30453-DAAA-4B90-80F2-2E65BD0C5D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1909601" y="795870"/>
            <a:ext cx="1094088" cy="1308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">
            <a:extLst>
              <a:ext uri="{FF2B5EF4-FFF2-40B4-BE49-F238E27FC236}">
                <a16:creationId xmlns:a16="http://schemas.microsoft.com/office/drawing/2014/main" id="{62794CA8-D504-419B-BDC5-49DC17BE45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3283484" y="795870"/>
            <a:ext cx="1094088" cy="1308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">
            <a:extLst>
              <a:ext uri="{FF2B5EF4-FFF2-40B4-BE49-F238E27FC236}">
                <a16:creationId xmlns:a16="http://schemas.microsoft.com/office/drawing/2014/main" id="{7AF5AA67-C0B4-4FB2-A664-22A36E50A5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4703042" y="795870"/>
            <a:ext cx="1094088" cy="1308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">
            <a:extLst>
              <a:ext uri="{FF2B5EF4-FFF2-40B4-BE49-F238E27FC236}">
                <a16:creationId xmlns:a16="http://schemas.microsoft.com/office/drawing/2014/main" id="{F25A305C-6926-4D68-91D5-E7C6CC3C07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6160967" y="795870"/>
            <a:ext cx="1094088" cy="1308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993109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48AC1D85-9EC6-45DB-9DBF-A0384414D29A}"/>
              </a:ext>
            </a:extLst>
          </p:cNvPr>
          <p:cNvSpPr txBox="1"/>
          <p:nvPr/>
        </p:nvSpPr>
        <p:spPr>
          <a:xfrm>
            <a:off x="1811446" y="1995188"/>
            <a:ext cx="1353228" cy="660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846" dirty="0"/>
              <a:t>Snowman A</a:t>
            </a:r>
          </a:p>
          <a:p>
            <a:pPr algn="ctr"/>
            <a:r>
              <a:rPr lang="en-GB" sz="1846" dirty="0"/>
              <a:t>1,630 mm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B5232E1-2432-42AD-8517-A4DA8C82CDC0}"/>
              </a:ext>
            </a:extLst>
          </p:cNvPr>
          <p:cNvSpPr txBox="1"/>
          <p:nvPr/>
        </p:nvSpPr>
        <p:spPr>
          <a:xfrm>
            <a:off x="3219334" y="1995188"/>
            <a:ext cx="1353228" cy="660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846" dirty="0"/>
              <a:t>Snowman B</a:t>
            </a:r>
          </a:p>
          <a:p>
            <a:pPr algn="ctr"/>
            <a:r>
              <a:rPr lang="en-GB" sz="1846" dirty="0"/>
              <a:t>98 cm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005D870-4B55-4996-A5E2-FDBFD4DA19AD}"/>
              </a:ext>
            </a:extLst>
          </p:cNvPr>
          <p:cNvSpPr txBox="1"/>
          <p:nvPr/>
        </p:nvSpPr>
        <p:spPr>
          <a:xfrm>
            <a:off x="4627222" y="1995188"/>
            <a:ext cx="1353228" cy="660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846" dirty="0"/>
              <a:t>Snowman C</a:t>
            </a:r>
          </a:p>
          <a:p>
            <a:pPr algn="ctr"/>
            <a:r>
              <a:rPr lang="en-GB" sz="1846" dirty="0"/>
              <a:t>167 cm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49EC771-A553-4A29-A718-989408EF9DBE}"/>
              </a:ext>
            </a:extLst>
          </p:cNvPr>
          <p:cNvSpPr txBox="1"/>
          <p:nvPr/>
        </p:nvSpPr>
        <p:spPr>
          <a:xfrm>
            <a:off x="6035110" y="1995188"/>
            <a:ext cx="1353228" cy="9444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846" dirty="0"/>
              <a:t>Snowman D</a:t>
            </a:r>
          </a:p>
          <a:p>
            <a:pPr algn="ctr"/>
            <a:r>
              <a:rPr lang="en-GB" sz="1846" dirty="0"/>
              <a:t>One and half metres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48AC1D85-9EC6-45DB-9DBF-A0384414D29A}"/>
              </a:ext>
            </a:extLst>
          </p:cNvPr>
          <p:cNvSpPr txBox="1"/>
          <p:nvPr/>
        </p:nvSpPr>
        <p:spPr>
          <a:xfrm>
            <a:off x="1824644" y="1995188"/>
            <a:ext cx="1353228" cy="660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846" dirty="0"/>
              <a:t>Snowman A</a:t>
            </a:r>
          </a:p>
          <a:p>
            <a:pPr algn="ctr"/>
            <a:r>
              <a:rPr lang="en-GB" sz="1846" dirty="0"/>
              <a:t>163 cm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649EC771-A553-4A29-A718-989408EF9DBE}"/>
              </a:ext>
            </a:extLst>
          </p:cNvPr>
          <p:cNvSpPr txBox="1"/>
          <p:nvPr/>
        </p:nvSpPr>
        <p:spPr>
          <a:xfrm>
            <a:off x="6039172" y="1995188"/>
            <a:ext cx="1353228" cy="660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846" dirty="0"/>
              <a:t>Snowman D</a:t>
            </a:r>
          </a:p>
          <a:p>
            <a:pPr algn="ctr"/>
            <a:r>
              <a:rPr lang="en-GB" sz="1846" dirty="0"/>
              <a:t>150 cm</a:t>
            </a:r>
          </a:p>
        </p:txBody>
      </p:sp>
      <p:pic>
        <p:nvPicPr>
          <p:cNvPr id="19" name="Picture 2">
            <a:extLst>
              <a:ext uri="{FF2B5EF4-FFF2-40B4-BE49-F238E27FC236}">
                <a16:creationId xmlns:a16="http://schemas.microsoft.com/office/drawing/2014/main" id="{FAB89FBB-6BA3-45ED-BD55-C92A043C75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1909601" y="795870"/>
            <a:ext cx="1094088" cy="1308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>
            <a:extLst>
              <a:ext uri="{FF2B5EF4-FFF2-40B4-BE49-F238E27FC236}">
                <a16:creationId xmlns:a16="http://schemas.microsoft.com/office/drawing/2014/main" id="{5842EC83-0921-4B3E-B86E-9FF73894EA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3283484" y="795870"/>
            <a:ext cx="1094088" cy="1308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">
            <a:extLst>
              <a:ext uri="{FF2B5EF4-FFF2-40B4-BE49-F238E27FC236}">
                <a16:creationId xmlns:a16="http://schemas.microsoft.com/office/drawing/2014/main" id="{46D85A62-287C-48E9-831F-E1FDB47B39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4703042" y="795870"/>
            <a:ext cx="1094088" cy="1308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">
            <a:extLst>
              <a:ext uri="{FF2B5EF4-FFF2-40B4-BE49-F238E27FC236}">
                <a16:creationId xmlns:a16="http://schemas.microsoft.com/office/drawing/2014/main" id="{E56E2C39-0189-427D-9A03-6BF85F5692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160967" y="795870"/>
            <a:ext cx="1094088" cy="1308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928248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1" grpId="0"/>
      <p:bldP spid="12" grpId="0"/>
      <p:bldP spid="13" grpId="0"/>
      <p:bldP spid="17" grpId="0"/>
      <p:bldP spid="2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" name="Picture 46">
            <a:extLst>
              <a:ext uri="{FF2B5EF4-FFF2-40B4-BE49-F238E27FC236}">
                <a16:creationId xmlns:a16="http://schemas.microsoft.com/office/drawing/2014/main" id="{00C1EE3D-A9A3-4AE5-856B-689AA3EBD61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64796" y="4164450"/>
            <a:ext cx="401661" cy="1121660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3FD527CD-2685-4E3B-AD7A-2C1237CAE46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76999" y="4163869"/>
            <a:ext cx="401661" cy="1121660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6D2612B6-EC6B-4917-9E15-28E4EEBC5E6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89202" y="4163288"/>
            <a:ext cx="401661" cy="1121660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3DEB85C5-B87A-4A2C-A209-3EA4811ECA5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01406" y="4162708"/>
            <a:ext cx="401661" cy="1121660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70DA97D9-F209-4447-9608-6FD30C8E868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13609" y="4162127"/>
            <a:ext cx="401661" cy="1121660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DCA070A2-8039-42E5-A20E-E9B43F8A33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25813" y="4161547"/>
            <a:ext cx="401661" cy="1121660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FA9F1B6A-425D-4981-BBC2-7E2085DF885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38016" y="4160966"/>
            <a:ext cx="401661" cy="1121660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79D07E3C-5BF6-42ED-8B9B-BADA92B2C37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50219" y="4160385"/>
            <a:ext cx="401661" cy="112166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57099203-F1CF-496D-AC89-7E729CEE9AF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00641" y="4148126"/>
            <a:ext cx="401661" cy="1121660"/>
          </a:xfrm>
          <a:prstGeom prst="rect">
            <a:avLst/>
          </a:prstGeom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ABFED57A-3E64-4C28-B328-3AD56171F6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1909601" y="795870"/>
            <a:ext cx="1094088" cy="1308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>
            <a:extLst>
              <a:ext uri="{FF2B5EF4-FFF2-40B4-BE49-F238E27FC236}">
                <a16:creationId xmlns:a16="http://schemas.microsoft.com/office/drawing/2014/main" id="{E29012B3-1790-40C8-9A5C-2B5F06940B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3283484" y="795870"/>
            <a:ext cx="1094088" cy="1308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>
            <a:extLst>
              <a:ext uri="{FF2B5EF4-FFF2-40B4-BE49-F238E27FC236}">
                <a16:creationId xmlns:a16="http://schemas.microsoft.com/office/drawing/2014/main" id="{A29C128A-4BF0-423A-8E50-70DB91E40E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4703042" y="795870"/>
            <a:ext cx="1094088" cy="1308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>
            <a:extLst>
              <a:ext uri="{FF2B5EF4-FFF2-40B4-BE49-F238E27FC236}">
                <a16:creationId xmlns:a16="http://schemas.microsoft.com/office/drawing/2014/main" id="{E09083AA-9CA0-4CF0-B349-9C2242C6EB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6160967" y="795870"/>
            <a:ext cx="1094088" cy="1308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777118DA-4D96-45AB-BE9A-6BCCCBA3839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57021" y="4172494"/>
            <a:ext cx="1047577" cy="1096284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14B0EAC4-FDFD-4CC8-823D-56C8EBB678D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27687" y="4979138"/>
            <a:ext cx="214338" cy="24533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BD35926-6A92-4E2F-92CC-7B2A85FA8D7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1798" y="4148126"/>
            <a:ext cx="401661" cy="112166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4D9BB8DA-9E69-474D-9EB3-97031147E7A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27687" y="4891209"/>
            <a:ext cx="214338" cy="245334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C3316596-3CBA-49EB-8031-DB74502E4AC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27687" y="4803279"/>
            <a:ext cx="214338" cy="245334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4D5FA86F-9535-409D-B582-7C03EB27CF8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62423" y="4159805"/>
            <a:ext cx="401661" cy="1121660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B522D7BA-E60D-4979-8F7A-135184BC79E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69765" y="5021923"/>
            <a:ext cx="214338" cy="245334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A98D277A-8D50-4D8D-9633-CE00145DBCB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69765" y="4936615"/>
            <a:ext cx="214338" cy="245334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7ABE9FF8-75A5-4C20-8DD4-6CEC7D27F24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69765" y="4851307"/>
            <a:ext cx="214338" cy="245334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030F1902-B675-402D-B29E-C55F5872DE7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69765" y="4765999"/>
            <a:ext cx="214338" cy="245334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0CA3DD37-EB6B-4632-A916-EF9D26BCD6E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69765" y="4680691"/>
            <a:ext cx="214338" cy="245334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3D9326D6-A55A-4DD3-8DB6-2F684EC49FD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69765" y="4595383"/>
            <a:ext cx="214338" cy="245334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01BD61B7-7426-4A07-9755-E98275758BD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69765" y="4510075"/>
            <a:ext cx="214338" cy="245334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079BC935-1327-4723-B882-0F789DD5AAA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69765" y="4424767"/>
            <a:ext cx="214338" cy="245334"/>
          </a:xfrm>
          <a:prstGeom prst="rect">
            <a:avLst/>
          </a:prstGeom>
        </p:spPr>
      </p:pic>
      <p:sp>
        <p:nvSpPr>
          <p:cNvPr id="80" name="TextBox 79">
            <a:extLst>
              <a:ext uri="{FF2B5EF4-FFF2-40B4-BE49-F238E27FC236}">
                <a16:creationId xmlns:a16="http://schemas.microsoft.com/office/drawing/2014/main" id="{3B5232E1-2432-42AD-8517-A4DA8C82CDC0}"/>
              </a:ext>
            </a:extLst>
          </p:cNvPr>
          <p:cNvSpPr txBox="1"/>
          <p:nvPr/>
        </p:nvSpPr>
        <p:spPr>
          <a:xfrm>
            <a:off x="3219334" y="1995188"/>
            <a:ext cx="1353228" cy="660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846" dirty="0"/>
              <a:t>Snowman B</a:t>
            </a:r>
          </a:p>
          <a:p>
            <a:pPr algn="ctr"/>
            <a:r>
              <a:rPr lang="en-GB" sz="1846" dirty="0"/>
              <a:t>98 cm</a:t>
            </a:r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3005D870-4B55-4996-A5E2-FDBFD4DA19AD}"/>
              </a:ext>
            </a:extLst>
          </p:cNvPr>
          <p:cNvSpPr txBox="1"/>
          <p:nvPr/>
        </p:nvSpPr>
        <p:spPr>
          <a:xfrm>
            <a:off x="4627222" y="1995188"/>
            <a:ext cx="1353228" cy="660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846" dirty="0"/>
              <a:t>Snowman C</a:t>
            </a:r>
          </a:p>
          <a:p>
            <a:pPr algn="ctr"/>
            <a:r>
              <a:rPr lang="en-GB" sz="1846" dirty="0"/>
              <a:t>167 cm</a:t>
            </a:r>
          </a:p>
        </p:txBody>
      </p:sp>
      <p:sp>
        <p:nvSpPr>
          <p:cNvPr id="82" name="TextBox 81">
            <a:extLst>
              <a:ext uri="{FF2B5EF4-FFF2-40B4-BE49-F238E27FC236}">
                <a16:creationId xmlns:a16="http://schemas.microsoft.com/office/drawing/2014/main" id="{48AC1D85-9EC6-45DB-9DBF-A0384414D29A}"/>
              </a:ext>
            </a:extLst>
          </p:cNvPr>
          <p:cNvSpPr txBox="1"/>
          <p:nvPr/>
        </p:nvSpPr>
        <p:spPr>
          <a:xfrm>
            <a:off x="1815508" y="1995188"/>
            <a:ext cx="1353228" cy="660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846" dirty="0"/>
              <a:t>Snowman A</a:t>
            </a:r>
          </a:p>
          <a:p>
            <a:pPr algn="ctr"/>
            <a:r>
              <a:rPr lang="en-GB" sz="1846" dirty="0"/>
              <a:t>163 cm</a:t>
            </a:r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649EC771-A553-4A29-A718-989408EF9DBE}"/>
              </a:ext>
            </a:extLst>
          </p:cNvPr>
          <p:cNvSpPr txBox="1"/>
          <p:nvPr/>
        </p:nvSpPr>
        <p:spPr>
          <a:xfrm>
            <a:off x="6039172" y="1995188"/>
            <a:ext cx="1353228" cy="660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846" dirty="0"/>
              <a:t>Snowman D</a:t>
            </a:r>
          </a:p>
          <a:p>
            <a:pPr algn="ctr"/>
            <a:r>
              <a:rPr lang="en-GB" sz="1846" dirty="0"/>
              <a:t>150 cm</a:t>
            </a:r>
          </a:p>
        </p:txBody>
      </p:sp>
      <p:pic>
        <p:nvPicPr>
          <p:cNvPr id="85" name="Picture 84">
            <a:extLst>
              <a:ext uri="{FF2B5EF4-FFF2-40B4-BE49-F238E27FC236}">
                <a16:creationId xmlns:a16="http://schemas.microsoft.com/office/drawing/2014/main" id="{57099203-F1CF-496D-AC89-7E729CEE9AF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28873" y="4148126"/>
            <a:ext cx="401661" cy="1121660"/>
          </a:xfrm>
          <a:prstGeom prst="rect">
            <a:avLst/>
          </a:prstGeom>
        </p:spPr>
      </p:pic>
      <p:pic>
        <p:nvPicPr>
          <p:cNvPr id="86" name="Picture 85">
            <a:extLst>
              <a:ext uri="{FF2B5EF4-FFF2-40B4-BE49-F238E27FC236}">
                <a16:creationId xmlns:a16="http://schemas.microsoft.com/office/drawing/2014/main" id="{57099203-F1CF-496D-AC89-7E729CEE9AF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44077" y="4148126"/>
            <a:ext cx="401661" cy="1121660"/>
          </a:xfrm>
          <a:prstGeom prst="rect">
            <a:avLst/>
          </a:prstGeom>
        </p:spPr>
      </p:pic>
      <p:pic>
        <p:nvPicPr>
          <p:cNvPr id="87" name="Picture 86">
            <a:extLst>
              <a:ext uri="{FF2B5EF4-FFF2-40B4-BE49-F238E27FC236}">
                <a16:creationId xmlns:a16="http://schemas.microsoft.com/office/drawing/2014/main" id="{57099203-F1CF-496D-AC89-7E729CEE9AF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59282" y="4148126"/>
            <a:ext cx="401661" cy="1121660"/>
          </a:xfrm>
          <a:prstGeom prst="rect">
            <a:avLst/>
          </a:prstGeom>
        </p:spPr>
      </p:pic>
      <p:pic>
        <p:nvPicPr>
          <p:cNvPr id="88" name="Picture 87">
            <a:extLst>
              <a:ext uri="{FF2B5EF4-FFF2-40B4-BE49-F238E27FC236}">
                <a16:creationId xmlns:a16="http://schemas.microsoft.com/office/drawing/2014/main" id="{57099203-F1CF-496D-AC89-7E729CEE9AF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74486" y="4148126"/>
            <a:ext cx="401661" cy="1121660"/>
          </a:xfrm>
          <a:prstGeom prst="rect">
            <a:avLst/>
          </a:prstGeom>
        </p:spPr>
      </p:pic>
      <p:pic>
        <p:nvPicPr>
          <p:cNvPr id="103" name="Picture 102">
            <a:extLst>
              <a:ext uri="{FF2B5EF4-FFF2-40B4-BE49-F238E27FC236}">
                <a16:creationId xmlns:a16="http://schemas.microsoft.com/office/drawing/2014/main" id="{57099203-F1CF-496D-AC89-7E729CEE9AF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7519" y="4178877"/>
            <a:ext cx="401661" cy="1121660"/>
          </a:xfrm>
          <a:prstGeom prst="rect">
            <a:avLst/>
          </a:prstGeom>
        </p:spPr>
      </p:pic>
      <p:pic>
        <p:nvPicPr>
          <p:cNvPr id="104" name="Picture 103">
            <a:extLst>
              <a:ext uri="{FF2B5EF4-FFF2-40B4-BE49-F238E27FC236}">
                <a16:creationId xmlns:a16="http://schemas.microsoft.com/office/drawing/2014/main" id="{777118DA-4D96-45AB-BE9A-6BCCCBA3839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73899" y="4203245"/>
            <a:ext cx="1047577" cy="1096284"/>
          </a:xfrm>
          <a:prstGeom prst="rect">
            <a:avLst/>
          </a:prstGeom>
        </p:spPr>
      </p:pic>
      <p:pic>
        <p:nvPicPr>
          <p:cNvPr id="105" name="Picture 104">
            <a:extLst>
              <a:ext uri="{FF2B5EF4-FFF2-40B4-BE49-F238E27FC236}">
                <a16:creationId xmlns:a16="http://schemas.microsoft.com/office/drawing/2014/main" id="{14B0EAC4-FDFD-4CC8-823D-56C8EBB678D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44565" y="5009889"/>
            <a:ext cx="214338" cy="245334"/>
          </a:xfrm>
          <a:prstGeom prst="rect">
            <a:avLst/>
          </a:prstGeom>
        </p:spPr>
      </p:pic>
      <p:pic>
        <p:nvPicPr>
          <p:cNvPr id="106" name="Picture 105">
            <a:extLst>
              <a:ext uri="{FF2B5EF4-FFF2-40B4-BE49-F238E27FC236}">
                <a16:creationId xmlns:a16="http://schemas.microsoft.com/office/drawing/2014/main" id="{9BD35926-6A92-4E2F-92CC-7B2A85FA8D7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28675" y="4178877"/>
            <a:ext cx="401661" cy="1121660"/>
          </a:xfrm>
          <a:prstGeom prst="rect">
            <a:avLst/>
          </a:prstGeom>
        </p:spPr>
      </p:pic>
      <p:pic>
        <p:nvPicPr>
          <p:cNvPr id="107" name="Picture 106">
            <a:extLst>
              <a:ext uri="{FF2B5EF4-FFF2-40B4-BE49-F238E27FC236}">
                <a16:creationId xmlns:a16="http://schemas.microsoft.com/office/drawing/2014/main" id="{4D9BB8DA-9E69-474D-9EB3-97031147E7A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44565" y="4921960"/>
            <a:ext cx="214338" cy="245334"/>
          </a:xfrm>
          <a:prstGeom prst="rect">
            <a:avLst/>
          </a:prstGeom>
        </p:spPr>
      </p:pic>
      <p:pic>
        <p:nvPicPr>
          <p:cNvPr id="108" name="Picture 107">
            <a:extLst>
              <a:ext uri="{FF2B5EF4-FFF2-40B4-BE49-F238E27FC236}">
                <a16:creationId xmlns:a16="http://schemas.microsoft.com/office/drawing/2014/main" id="{C3316596-3CBA-49EB-8031-DB74502E4AC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44565" y="4834031"/>
            <a:ext cx="214338" cy="245334"/>
          </a:xfrm>
          <a:prstGeom prst="rect">
            <a:avLst/>
          </a:prstGeom>
        </p:spPr>
      </p:pic>
      <p:pic>
        <p:nvPicPr>
          <p:cNvPr id="109" name="Picture 108">
            <a:extLst>
              <a:ext uri="{FF2B5EF4-FFF2-40B4-BE49-F238E27FC236}">
                <a16:creationId xmlns:a16="http://schemas.microsoft.com/office/drawing/2014/main" id="{57099203-F1CF-496D-AC89-7E729CEE9AF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45751" y="4178877"/>
            <a:ext cx="401661" cy="1121660"/>
          </a:xfrm>
          <a:prstGeom prst="rect">
            <a:avLst/>
          </a:prstGeom>
        </p:spPr>
      </p:pic>
      <p:pic>
        <p:nvPicPr>
          <p:cNvPr id="110" name="Picture 109">
            <a:extLst>
              <a:ext uri="{FF2B5EF4-FFF2-40B4-BE49-F238E27FC236}">
                <a16:creationId xmlns:a16="http://schemas.microsoft.com/office/drawing/2014/main" id="{57099203-F1CF-496D-AC89-7E729CEE9AF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60955" y="4178877"/>
            <a:ext cx="401661" cy="1121660"/>
          </a:xfrm>
          <a:prstGeom prst="rect">
            <a:avLst/>
          </a:prstGeom>
        </p:spPr>
      </p:pic>
      <p:pic>
        <p:nvPicPr>
          <p:cNvPr id="111" name="Picture 110">
            <a:extLst>
              <a:ext uri="{FF2B5EF4-FFF2-40B4-BE49-F238E27FC236}">
                <a16:creationId xmlns:a16="http://schemas.microsoft.com/office/drawing/2014/main" id="{57099203-F1CF-496D-AC89-7E729CEE9AF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76159" y="4178877"/>
            <a:ext cx="401661" cy="1121660"/>
          </a:xfrm>
          <a:prstGeom prst="rect">
            <a:avLst/>
          </a:prstGeom>
        </p:spPr>
      </p:pic>
      <p:pic>
        <p:nvPicPr>
          <p:cNvPr id="112" name="Picture 111">
            <a:extLst>
              <a:ext uri="{FF2B5EF4-FFF2-40B4-BE49-F238E27FC236}">
                <a16:creationId xmlns:a16="http://schemas.microsoft.com/office/drawing/2014/main" id="{57099203-F1CF-496D-AC89-7E729CEE9AF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91364" y="4178877"/>
            <a:ext cx="401661" cy="1121660"/>
          </a:xfrm>
          <a:prstGeom prst="rect">
            <a:avLst/>
          </a:prstGeom>
        </p:spPr>
      </p:pic>
      <p:pic>
        <p:nvPicPr>
          <p:cNvPr id="113" name="Picture 112">
            <a:extLst>
              <a:ext uri="{FF2B5EF4-FFF2-40B4-BE49-F238E27FC236}">
                <a16:creationId xmlns:a16="http://schemas.microsoft.com/office/drawing/2014/main" id="{14B0EAC4-FDFD-4CC8-823D-56C8EBB678D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44565" y="4753205"/>
            <a:ext cx="214338" cy="245334"/>
          </a:xfrm>
          <a:prstGeom prst="rect">
            <a:avLst/>
          </a:prstGeom>
        </p:spPr>
      </p:pic>
      <p:pic>
        <p:nvPicPr>
          <p:cNvPr id="114" name="Picture 113">
            <a:extLst>
              <a:ext uri="{FF2B5EF4-FFF2-40B4-BE49-F238E27FC236}">
                <a16:creationId xmlns:a16="http://schemas.microsoft.com/office/drawing/2014/main" id="{4D9BB8DA-9E69-474D-9EB3-97031147E7A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44565" y="4665277"/>
            <a:ext cx="214338" cy="245334"/>
          </a:xfrm>
          <a:prstGeom prst="rect">
            <a:avLst/>
          </a:prstGeom>
        </p:spPr>
      </p:pic>
      <p:pic>
        <p:nvPicPr>
          <p:cNvPr id="115" name="Picture 114">
            <a:extLst>
              <a:ext uri="{FF2B5EF4-FFF2-40B4-BE49-F238E27FC236}">
                <a16:creationId xmlns:a16="http://schemas.microsoft.com/office/drawing/2014/main" id="{C3316596-3CBA-49EB-8031-DB74502E4AC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44565" y="4577347"/>
            <a:ext cx="214338" cy="245334"/>
          </a:xfrm>
          <a:prstGeom prst="rect">
            <a:avLst/>
          </a:prstGeom>
        </p:spPr>
      </p:pic>
      <p:pic>
        <p:nvPicPr>
          <p:cNvPr id="116" name="Picture 115">
            <a:extLst>
              <a:ext uri="{FF2B5EF4-FFF2-40B4-BE49-F238E27FC236}">
                <a16:creationId xmlns:a16="http://schemas.microsoft.com/office/drawing/2014/main" id="{C3316596-3CBA-49EB-8031-DB74502E4AC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44565" y="4497295"/>
            <a:ext cx="214338" cy="245334"/>
          </a:xfrm>
          <a:prstGeom prst="rect">
            <a:avLst/>
          </a:prstGeom>
        </p:spPr>
      </p:pic>
      <p:pic>
        <p:nvPicPr>
          <p:cNvPr id="118" name="Picture 117">
            <a:extLst>
              <a:ext uri="{FF2B5EF4-FFF2-40B4-BE49-F238E27FC236}">
                <a16:creationId xmlns:a16="http://schemas.microsoft.com/office/drawing/2014/main" id="{777118DA-4D96-45AB-BE9A-6BCCCBA3839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99580" y="4189826"/>
            <a:ext cx="1047577" cy="1096284"/>
          </a:xfrm>
          <a:prstGeom prst="rect">
            <a:avLst/>
          </a:prstGeom>
        </p:spPr>
      </p:pic>
      <p:pic>
        <p:nvPicPr>
          <p:cNvPr id="120" name="Picture 119">
            <a:extLst>
              <a:ext uri="{FF2B5EF4-FFF2-40B4-BE49-F238E27FC236}">
                <a16:creationId xmlns:a16="http://schemas.microsoft.com/office/drawing/2014/main" id="{9BD35926-6A92-4E2F-92CC-7B2A85FA8D7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54356" y="4165459"/>
            <a:ext cx="401661" cy="1121660"/>
          </a:xfrm>
          <a:prstGeom prst="rect">
            <a:avLst/>
          </a:prstGeom>
        </p:spPr>
      </p:pic>
      <p:pic>
        <p:nvPicPr>
          <p:cNvPr id="123" name="Picture 122">
            <a:extLst>
              <a:ext uri="{FF2B5EF4-FFF2-40B4-BE49-F238E27FC236}">
                <a16:creationId xmlns:a16="http://schemas.microsoft.com/office/drawing/2014/main" id="{57099203-F1CF-496D-AC89-7E729CEE9AF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71432" y="4165459"/>
            <a:ext cx="401661" cy="1121660"/>
          </a:xfrm>
          <a:prstGeom prst="rect">
            <a:avLst/>
          </a:prstGeom>
        </p:spPr>
      </p:pic>
      <p:pic>
        <p:nvPicPr>
          <p:cNvPr id="124" name="Picture 123">
            <a:extLst>
              <a:ext uri="{FF2B5EF4-FFF2-40B4-BE49-F238E27FC236}">
                <a16:creationId xmlns:a16="http://schemas.microsoft.com/office/drawing/2014/main" id="{57099203-F1CF-496D-AC89-7E729CEE9AF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86636" y="4165459"/>
            <a:ext cx="401661" cy="1121660"/>
          </a:xfrm>
          <a:prstGeom prst="rect">
            <a:avLst/>
          </a:prstGeom>
        </p:spPr>
      </p:pic>
      <p:pic>
        <p:nvPicPr>
          <p:cNvPr id="125" name="Picture 124">
            <a:extLst>
              <a:ext uri="{FF2B5EF4-FFF2-40B4-BE49-F238E27FC236}">
                <a16:creationId xmlns:a16="http://schemas.microsoft.com/office/drawing/2014/main" id="{57099203-F1CF-496D-AC89-7E729CEE9AF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01840" y="4165459"/>
            <a:ext cx="401661" cy="1121660"/>
          </a:xfrm>
          <a:prstGeom prst="rect">
            <a:avLst/>
          </a:prstGeom>
        </p:spPr>
      </p:pic>
      <p:pic>
        <p:nvPicPr>
          <p:cNvPr id="126" name="Picture 125">
            <a:extLst>
              <a:ext uri="{FF2B5EF4-FFF2-40B4-BE49-F238E27FC236}">
                <a16:creationId xmlns:a16="http://schemas.microsoft.com/office/drawing/2014/main" id="{57099203-F1CF-496D-AC89-7E729CEE9AF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17045" y="4165459"/>
            <a:ext cx="401661" cy="112166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774332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000"/>
                            </p:stCondLst>
                            <p:childTnLst>
                              <p:par>
                                <p:cTn id="5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5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0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5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3000"/>
                            </p:stCondLst>
                            <p:childTnLst>
                              <p:par>
                                <p:cTn id="7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3500"/>
                            </p:stCondLst>
                            <p:childTnLst>
                              <p:par>
                                <p:cTn id="7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000"/>
                            </p:stCondLst>
                            <p:childTnLst>
                              <p:par>
                                <p:cTn id="7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000"/>
                            </p:stCondLst>
                            <p:childTnLst>
                              <p:par>
                                <p:cTn id="9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500"/>
                            </p:stCondLst>
                            <p:childTnLst>
                              <p:par>
                                <p:cTn id="9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2000"/>
                            </p:stCondLst>
                            <p:childTnLst>
                              <p:par>
                                <p:cTn id="9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2500"/>
                            </p:stCondLst>
                            <p:childTnLst>
                              <p:par>
                                <p:cTn id="10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3000"/>
                            </p:stCondLst>
                            <p:childTnLst>
                              <p:par>
                                <p:cTn id="10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500"/>
                            </p:stCondLst>
                            <p:childTnLst>
                              <p:par>
                                <p:cTn id="1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000"/>
                            </p:stCondLst>
                            <p:childTnLst>
                              <p:par>
                                <p:cTn id="1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2500"/>
                            </p:stCondLst>
                            <p:childTnLst>
                              <p:par>
                                <p:cTn id="1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500"/>
                            </p:stCondLst>
                            <p:childTnLst>
                              <p:par>
                                <p:cTn id="1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1000"/>
                            </p:stCondLst>
                            <p:childTnLst>
                              <p:par>
                                <p:cTn id="1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1500"/>
                            </p:stCondLst>
                            <p:childTnLst>
                              <p:par>
                                <p:cTn id="1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9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2000"/>
                            </p:stCondLst>
                            <p:childTnLst>
                              <p:par>
                                <p:cTn id="1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3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2500"/>
                            </p:stCondLst>
                            <p:childTnLst>
                              <p:par>
                                <p:cTn id="1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3000"/>
                            </p:stCondLst>
                            <p:childTnLst>
                              <p:par>
                                <p:cTn id="1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1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6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>
                      <p:stCondLst>
                        <p:cond delay="indefinite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1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500"/>
                            </p:stCondLst>
                            <p:childTnLst>
                              <p:par>
                                <p:cTn id="18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5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6" fill="hold">
                            <p:stCondLst>
                              <p:cond delay="1000"/>
                            </p:stCondLst>
                            <p:childTnLst>
                              <p:par>
                                <p:cTn id="18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9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0" fill="hold">
                            <p:stCondLst>
                              <p:cond delay="1500"/>
                            </p:stCondLst>
                            <p:childTnLst>
                              <p:par>
                                <p:cTn id="19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3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6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7" fill="hold">
                      <p:stCondLst>
                        <p:cond delay="indefinite"/>
                      </p:stCondLst>
                      <p:childTnLst>
                        <p:par>
                          <p:cTn id="198" fill="hold">
                            <p:stCondLst>
                              <p:cond delay="0"/>
                            </p:stCondLst>
                            <p:childTnLst>
                              <p:par>
                                <p:cTn id="19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0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1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3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4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6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7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9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0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1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2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3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1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5" dur="5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6" dur="25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1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8" dur="500" tmFilter="0, 0; .2, .5; .8, .5; 1, 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9" dur="250" autoRev="1" fill="hold"/>
                                        <p:tgtEl>
                                          <p:spTgt spid="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1" dur="500" tmFilter="0, 0; .2, .5; .8, .5; 1, 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2" dur="250" autoRev="1" fill="hold"/>
                                        <p:tgtEl>
                                          <p:spTgt spid="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4" dur="500" tmFilter="0, 0; .2, .5; .8, .5; 1, 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5" dur="250" autoRev="1" fill="hold"/>
                                        <p:tgtEl>
                                          <p:spTgt spid="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7" dur="50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8" dur="250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0" dur="500" tmFilter="0, 0; .2, .5; .8, .5; 1, 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1" dur="250" autoRev="1" fill="hold"/>
                                        <p:tgtEl>
                                          <p:spTgt spid="4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3" dur="500" tmFilter="0, 0; .2, .5; .8, .5; 1, 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4" dur="250" autoRev="1" fill="hold"/>
                                        <p:tgtEl>
                                          <p:spTgt spid="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6" dur="500" tmFilter="0, 0; .2, .5; .8, .5; 1, 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7" dur="250" autoRev="1" fill="hold"/>
                                        <p:tgtEl>
                                          <p:spTgt spid="5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9" dur="500" tmFilter="0, 0; .2, .5; .8, .5; 1, 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0" dur="250" autoRev="1" fill="hold"/>
                                        <p:tgtEl>
                                          <p:spTgt spid="5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4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2" dur="500" tmFilter="0, 0; .2, .5; .8, .5; 1, 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3" dur="250" autoRev="1" fill="hold"/>
                                        <p:tgtEl>
                                          <p:spTgt spid="5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4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5" dur="500" tmFilter="0, 0; .2, .5; .8, .5; 1, 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6" dur="250" autoRev="1" fill="hold"/>
                                        <p:tgtEl>
                                          <p:spTgt spid="5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4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8" dur="500" tmFilter="0, 0; .2, .5; .8, .5; 1, 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9" dur="250" autoRev="1" fill="hold"/>
                                        <p:tgtEl>
                                          <p:spTgt spid="5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0" fill="hold">
                      <p:stCondLst>
                        <p:cond delay="indefinite"/>
                      </p:stCondLst>
                      <p:childTnLst>
                        <p:par>
                          <p:cTn id="251" fill="hold">
                            <p:stCondLst>
                              <p:cond delay="0"/>
                            </p:stCondLst>
                            <p:childTnLst>
                              <p:par>
                                <p:cTn id="25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641E-7 1.48148E-6 L -0.15481 0.27708 " pathEditMode="relative" rAng="0" ptsTypes="AA">
                                      <p:cBhvr>
                                        <p:cTn id="2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740" y="13843"/>
                                    </p:animMotion>
                                  </p:childTnLst>
                                </p:cTn>
                              </p:par>
                              <p:par>
                                <p:cTn id="254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53846E-6 5.55112E-17 L -0.16634 0.26644 " pathEditMode="relative" rAng="0" ptsTypes="AA">
                                      <p:cBhvr>
                                        <p:cTn id="255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317" y="13310"/>
                                    </p:animMotion>
                                  </p:childTnLst>
                                </p:cTn>
                              </p:par>
                              <p:par>
                                <p:cTn id="25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2" fill="hold">
                      <p:stCondLst>
                        <p:cond delay="indefinite"/>
                      </p:stCondLst>
                      <p:childTnLst>
                        <p:par>
                          <p:cTn id="293" fill="hold">
                            <p:stCondLst>
                              <p:cond delay="0"/>
                            </p:stCondLst>
                            <p:childTnLst>
                              <p:par>
                                <p:cTn id="29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5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6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9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8" dur="500" tmFilter="0, 0; .2, .5; .8, .5; 1, 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9" dur="250" autoRev="1" fill="hold"/>
                                        <p:tgtEl>
                                          <p:spTgt spid="10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0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1" dur="500" tmFilter="0, 0; .2, .5; .8, .5; 1, 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2" dur="250" autoRev="1" fill="hold"/>
                                        <p:tgtEl>
                                          <p:spTgt spid="1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3" fill="hold">
                      <p:stCondLst>
                        <p:cond delay="indefinite"/>
                      </p:stCondLst>
                      <p:childTnLst>
                        <p:par>
                          <p:cTn id="304" fill="hold">
                            <p:stCondLst>
                              <p:cond delay="0"/>
                            </p:stCondLst>
                            <p:childTnLst>
                              <p:par>
                                <p:cTn id="30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6" dur="500" tmFilter="0, 0; .2, .5; .8, .5; 1, 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7" dur="250" autoRev="1" fill="hold"/>
                                        <p:tgtEl>
                                          <p:spTgt spid="1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0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9" dur="500" tmFilter="0, 0; .2, .5; .8, .5; 1, 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0" dur="250" autoRev="1" fill="hold"/>
                                        <p:tgtEl>
                                          <p:spTgt spid="1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1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2" dur="500" tmFilter="0, 0; .2, .5; .8, .5; 1, 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3" dur="250" autoRev="1" fill="hold"/>
                                        <p:tgtEl>
                                          <p:spTgt spid="1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1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5" dur="500" tmFilter="0, 0; .2, .5; .8, .5; 1, 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6" dur="250" autoRev="1" fill="hold"/>
                                        <p:tgtEl>
                                          <p:spTgt spid="1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1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8" dur="500" tmFilter="0, 0; .2, .5; .8, .5; 1, 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9" dur="250" autoRev="1" fill="hold"/>
                                        <p:tgtEl>
                                          <p:spTgt spid="1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0" fill="hold">
                      <p:stCondLst>
                        <p:cond delay="indefinite"/>
                      </p:stCondLst>
                      <p:childTnLst>
                        <p:par>
                          <p:cTn id="321" fill="hold">
                            <p:stCondLst>
                              <p:cond delay="0"/>
                            </p:stCondLst>
                            <p:childTnLst>
                              <p:par>
                                <p:cTn id="32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58974E-6 1.48148E-6 L -0.31218 0.26504 " pathEditMode="relative" rAng="0" ptsTypes="AA">
                                      <p:cBhvr>
                                        <p:cTn id="3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609" y="13241"/>
                                    </p:animMotion>
                                  </p:childTnLst>
                                </p:cTn>
                              </p:par>
                              <p:par>
                                <p:cTn id="324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87179E-6 5.55112E-17 L -0.30914 0.26435 " pathEditMode="relative" rAng="0" ptsTypes="AA">
                                      <p:cBhvr>
                                        <p:cTn id="325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465" y="13218"/>
                                    </p:animMotion>
                                  </p:childTnLst>
                                </p:cTn>
                              </p:par>
                              <p:par>
                                <p:cTn id="32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8" fill="hold">
                      <p:stCondLst>
                        <p:cond delay="indefinite"/>
                      </p:stCondLst>
                      <p:childTnLst>
                        <p:par>
                          <p:cTn id="339" fill="hold">
                            <p:stCondLst>
                              <p:cond delay="0"/>
                            </p:stCondLst>
                            <p:childTnLst>
                              <p:par>
                                <p:cTn id="34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1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2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4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4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5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4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7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8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4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0" dur="500" tmFilter="0, 0; .2, .5; .8, .5; 1, 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1" dur="250" autoRev="1" fill="hold"/>
                                        <p:tgtEl>
                                          <p:spTgt spid="10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5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3" dur="500" tmFilter="0, 0; .2, .5; .8, .5; 1, 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4" dur="250" autoRev="1" fill="hold"/>
                                        <p:tgtEl>
                                          <p:spTgt spid="10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5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6" dur="500" tmFilter="0, 0; .2, .5; .8, .5; 1, 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7" dur="250" autoRev="1" fill="hold"/>
                                        <p:tgtEl>
                                          <p:spTgt spid="10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5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9" dur="500" tmFilter="0, 0; .2, .5; .8, .5; 1, 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0" dur="250" autoRev="1" fill="hold"/>
                                        <p:tgtEl>
                                          <p:spTgt spid="1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6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2" dur="500" tmFilter="0, 0; .2, .5; .8, .5; 1, 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3" dur="250" autoRev="1" fill="hold"/>
                                        <p:tgtEl>
                                          <p:spTgt spid="1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6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5" dur="500" tmFilter="0, 0; .2, .5; .8, .5; 1, 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6" dur="250" autoRev="1" fill="hold"/>
                                        <p:tgtEl>
                                          <p:spTgt spid="1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6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8" dur="500" tmFilter="0, 0; .2, .5; .8, .5; 1, 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9" dur="250" autoRev="1" fill="hold"/>
                                        <p:tgtEl>
                                          <p:spTgt spid="1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0" fill="hold">
                      <p:stCondLst>
                        <p:cond delay="indefinite"/>
                      </p:stCondLst>
                      <p:childTnLst>
                        <p:par>
                          <p:cTn id="371" fill="hold">
                            <p:stCondLst>
                              <p:cond delay="0"/>
                            </p:stCondLst>
                            <p:childTnLst>
                              <p:par>
                                <p:cTn id="37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641E-7 1.48148E-6 L 0.3101 0.26991 " pathEditMode="relative" rAng="0" ptsTypes="AA">
                                      <p:cBhvr>
                                        <p:cTn id="373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497" y="13495"/>
                                    </p:animMotion>
                                  </p:childTnLst>
                                </p:cTn>
                              </p:par>
                              <p:par>
                                <p:cTn id="374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0256E-6 5.55112E-17 L 0.31554 0.26435 " pathEditMode="relative" rAng="0" ptsTypes="AA">
                                      <p:cBhvr>
                                        <p:cTn id="375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769" y="13218"/>
                                    </p:animMotion>
                                  </p:childTnLst>
                                </p:cTn>
                              </p:par>
                              <p:par>
                                <p:cTn id="37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6" fill="hold">
                      <p:stCondLst>
                        <p:cond delay="indefinite"/>
                      </p:stCondLst>
                      <p:childTnLst>
                        <p:par>
                          <p:cTn id="397" fill="hold">
                            <p:stCondLst>
                              <p:cond delay="0"/>
                            </p:stCondLst>
                            <p:childTnLst>
                              <p:par>
                                <p:cTn id="39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53846E-6 1.48148E-6 L 0.19118 0.27083 " pathEditMode="relative" rAng="0" ptsTypes="AA">
                                      <p:cBhvr>
                                        <p:cTn id="39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551" y="13542"/>
                                    </p:animMotion>
                                  </p:childTnLst>
                                </p:cTn>
                              </p:par>
                              <p:par>
                                <p:cTn id="400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05128E-6 5.55112E-17 L 0.1984 0.26435 " pathEditMode="relative" rAng="0" ptsTypes="AA">
                                      <p:cBhvr>
                                        <p:cTn id="401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920" y="13218"/>
                                    </p:animMotion>
                                  </p:childTnLst>
                                </p:cTn>
                              </p:par>
                              <p:par>
                                <p:cTn id="40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" grpId="0"/>
      <p:bldP spid="81" grpId="0"/>
      <p:bldP spid="82" grpId="0"/>
      <p:bldP spid="8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" name="Picture 2">
            <a:extLst>
              <a:ext uri="{FF2B5EF4-FFF2-40B4-BE49-F238E27FC236}">
                <a16:creationId xmlns:a16="http://schemas.microsoft.com/office/drawing/2014/main" id="{2B1B6CB0-A151-4F5D-882D-7EFFB19D09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1318420" y="3558572"/>
            <a:ext cx="1094088" cy="1308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3" name="Picture 2">
            <a:extLst>
              <a:ext uri="{FF2B5EF4-FFF2-40B4-BE49-F238E27FC236}">
                <a16:creationId xmlns:a16="http://schemas.microsoft.com/office/drawing/2014/main" id="{2A488542-E5D7-4EB6-A1C8-37EF4E15D3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3177510" y="3550211"/>
            <a:ext cx="1094088" cy="1308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4" name="Picture 2">
            <a:extLst>
              <a:ext uri="{FF2B5EF4-FFF2-40B4-BE49-F238E27FC236}">
                <a16:creationId xmlns:a16="http://schemas.microsoft.com/office/drawing/2014/main" id="{6BE4D97D-66AE-41F4-9CE6-0F374CF52E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5057806" y="3549288"/>
            <a:ext cx="1094088" cy="1308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5" name="Picture 2">
            <a:extLst>
              <a:ext uri="{FF2B5EF4-FFF2-40B4-BE49-F238E27FC236}">
                <a16:creationId xmlns:a16="http://schemas.microsoft.com/office/drawing/2014/main" id="{D5A19C76-6106-4913-ADAD-D9EB617A27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912551" y="3551162"/>
            <a:ext cx="1094088" cy="1308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6" name="TextBox 75">
            <a:extLst>
              <a:ext uri="{FF2B5EF4-FFF2-40B4-BE49-F238E27FC236}">
                <a16:creationId xmlns:a16="http://schemas.microsoft.com/office/drawing/2014/main" id="{CA88CA39-93A1-4CC0-9560-191832E45A59}"/>
              </a:ext>
            </a:extLst>
          </p:cNvPr>
          <p:cNvSpPr txBox="1"/>
          <p:nvPr/>
        </p:nvSpPr>
        <p:spPr>
          <a:xfrm>
            <a:off x="3055461" y="4688934"/>
            <a:ext cx="1353228" cy="660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846" dirty="0"/>
              <a:t>Snowman D</a:t>
            </a:r>
          </a:p>
          <a:p>
            <a:pPr algn="ctr"/>
            <a:r>
              <a:rPr lang="en-GB" sz="1846" dirty="0"/>
              <a:t>150 cm</a:t>
            </a:r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3BC09BE8-50DD-435F-88B1-2D51A2528B3E}"/>
              </a:ext>
            </a:extLst>
          </p:cNvPr>
          <p:cNvSpPr txBox="1"/>
          <p:nvPr/>
        </p:nvSpPr>
        <p:spPr>
          <a:xfrm>
            <a:off x="1110877" y="4688934"/>
            <a:ext cx="1353228" cy="660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846" dirty="0"/>
              <a:t>Snowman B</a:t>
            </a:r>
          </a:p>
          <a:p>
            <a:pPr algn="ctr"/>
            <a:r>
              <a:rPr lang="en-GB" sz="1846" dirty="0"/>
              <a:t>98 cm</a:t>
            </a:r>
          </a:p>
        </p:txBody>
      </p:sp>
      <p:sp>
        <p:nvSpPr>
          <p:cNvPr id="78" name="TextBox 77">
            <a:extLst>
              <a:ext uri="{FF2B5EF4-FFF2-40B4-BE49-F238E27FC236}">
                <a16:creationId xmlns:a16="http://schemas.microsoft.com/office/drawing/2014/main" id="{5BED74E0-F2F7-4FC0-99C1-15FA57CE415F}"/>
              </a:ext>
            </a:extLst>
          </p:cNvPr>
          <p:cNvSpPr txBox="1"/>
          <p:nvPr/>
        </p:nvSpPr>
        <p:spPr>
          <a:xfrm>
            <a:off x="6728896" y="4688934"/>
            <a:ext cx="1353228" cy="660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846" dirty="0"/>
              <a:t>Snowman C</a:t>
            </a:r>
          </a:p>
          <a:p>
            <a:pPr algn="ctr"/>
            <a:r>
              <a:rPr lang="en-GB" sz="1846" dirty="0"/>
              <a:t>167 cm</a:t>
            </a:r>
          </a:p>
        </p:txBody>
      </p:sp>
      <p:sp>
        <p:nvSpPr>
          <p:cNvPr id="79" name="TextBox 78">
            <a:extLst>
              <a:ext uri="{FF2B5EF4-FFF2-40B4-BE49-F238E27FC236}">
                <a16:creationId xmlns:a16="http://schemas.microsoft.com/office/drawing/2014/main" id="{2FCB4893-5415-4041-B1A5-B803F075C648}"/>
              </a:ext>
            </a:extLst>
          </p:cNvPr>
          <p:cNvSpPr txBox="1"/>
          <p:nvPr/>
        </p:nvSpPr>
        <p:spPr>
          <a:xfrm>
            <a:off x="4940832" y="4688934"/>
            <a:ext cx="1353228" cy="660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846" dirty="0"/>
              <a:t>Snowman A</a:t>
            </a:r>
          </a:p>
          <a:p>
            <a:pPr algn="ctr"/>
            <a:r>
              <a:rPr lang="en-GB" sz="1846" dirty="0"/>
              <a:t>163 cm</a:t>
            </a:r>
          </a:p>
        </p:txBody>
      </p:sp>
      <p:sp>
        <p:nvSpPr>
          <p:cNvPr id="80" name="TextBox 79">
            <a:extLst>
              <a:ext uri="{FF2B5EF4-FFF2-40B4-BE49-F238E27FC236}">
                <a16:creationId xmlns:a16="http://schemas.microsoft.com/office/drawing/2014/main" id="{900E3938-0B0C-4113-B02C-FA66E19D2D0F}"/>
              </a:ext>
            </a:extLst>
          </p:cNvPr>
          <p:cNvSpPr txBox="1"/>
          <p:nvPr/>
        </p:nvSpPr>
        <p:spPr>
          <a:xfrm>
            <a:off x="1896923" y="813913"/>
            <a:ext cx="5562672" cy="12857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85" dirty="0"/>
              <a:t>Dora builds another snowman that becomes the third tallest.</a:t>
            </a:r>
          </a:p>
          <a:p>
            <a:pPr algn="ctr"/>
            <a:r>
              <a:rPr lang="en-GB" sz="2585" dirty="0"/>
              <a:t>How tall could it be?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BD5E969-40E4-4C39-B61F-EA338A557D9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033" y="1185623"/>
            <a:ext cx="1212244" cy="837155"/>
          </a:xfrm>
          <a:prstGeom prst="rect">
            <a:avLst/>
          </a:prstGeom>
        </p:spPr>
      </p:pic>
      <p:pic>
        <p:nvPicPr>
          <p:cNvPr id="81" name="Picture 80">
            <a:extLst>
              <a:ext uri="{FF2B5EF4-FFF2-40B4-BE49-F238E27FC236}">
                <a16:creationId xmlns:a16="http://schemas.microsoft.com/office/drawing/2014/main" id="{D34CDE27-48E3-43FB-B453-10BDE0BD409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72236" y="1824276"/>
            <a:ext cx="689580" cy="689580"/>
          </a:xfrm>
          <a:prstGeom prst="rect">
            <a:avLst/>
          </a:prstGeom>
        </p:spPr>
      </p:pic>
      <p:sp>
        <p:nvSpPr>
          <p:cNvPr id="82" name="TextBox 81">
            <a:extLst>
              <a:ext uri="{FF2B5EF4-FFF2-40B4-BE49-F238E27FC236}">
                <a16:creationId xmlns:a16="http://schemas.microsoft.com/office/drawing/2014/main" id="{31AAAC8E-9D13-44C2-965F-3A2D5E97D773}"/>
              </a:ext>
            </a:extLst>
          </p:cNvPr>
          <p:cNvSpPr txBox="1"/>
          <p:nvPr/>
        </p:nvSpPr>
        <p:spPr>
          <a:xfrm>
            <a:off x="6205630" y="1955989"/>
            <a:ext cx="1933972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15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2420278" y="2907680"/>
            <a:ext cx="5575249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215" dirty="0"/>
              <a:t>Any height between 150 cm and 163 cm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755430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 tmFilter="0, 0; .2, .5; .8, .5; 1, 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250" autoRev="1" fill="hold"/>
                                        <p:tgtEl>
                                          <p:spTgt spid="7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7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 tmFilter="0, 0; .2, .5; .8, .5; 1, 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" dur="250" autoRev="1" fill="hold"/>
                                        <p:tgtEl>
                                          <p:spTgt spid="7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0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7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53846E-6 -3.7037E-6 L -0.19984 -0.21296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000" y="-106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7692E-6 -4.44444E-6 L -0.2008 -0.16134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048" y="-807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7.69231E-7 -2.22222E-6 L 0.20305 -0.21736 " pathEditMode="relative" rAng="0" ptsTypes="AA">
                                      <p:cBhvr>
                                        <p:cTn id="52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144" y="-1088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82051E-6 -4.44444E-6 L 0.20161 -0.1625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080" y="-81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" grpId="0"/>
      <p:bldP spid="76" grpId="1"/>
      <p:bldP spid="77" grpId="0"/>
      <p:bldP spid="78" grpId="0"/>
      <p:bldP spid="79" grpId="0"/>
      <p:bldP spid="79" grpId="1"/>
      <p:bldP spid="80" grpId="0"/>
      <p:bldP spid="82" grpId="0"/>
      <p:bldP spid="82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>
            <a:extLst>
              <a:ext uri="{FF2B5EF4-FFF2-40B4-BE49-F238E27FC236}">
                <a16:creationId xmlns:a16="http://schemas.microsoft.com/office/drawing/2014/main" id="{BACB65F4-8F37-464C-844A-02FCFCB706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2392039" y="1937411"/>
            <a:ext cx="949434" cy="113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5B6CD3C-375C-415A-A1DC-2D7192F5C3CD}"/>
              </a:ext>
            </a:extLst>
          </p:cNvPr>
          <p:cNvSpPr txBox="1"/>
          <p:nvPr/>
        </p:nvSpPr>
        <p:spPr>
          <a:xfrm>
            <a:off x="1957348" y="2963370"/>
            <a:ext cx="1758875" cy="3763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846" dirty="0"/>
              <a:t>Eva’s Snowman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39173883-ACFB-4C55-9CB7-69B2AED28B1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23758" y="4474020"/>
            <a:ext cx="689580" cy="68958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A03F229C-DC10-4995-838B-CDB7532CFE64}"/>
              </a:ext>
            </a:extLst>
          </p:cNvPr>
          <p:cNvSpPr txBox="1"/>
          <p:nvPr/>
        </p:nvSpPr>
        <p:spPr>
          <a:xfrm>
            <a:off x="6257152" y="4605732"/>
            <a:ext cx="1933972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15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13" name="Picture 2">
            <a:extLst>
              <a:ext uri="{FF2B5EF4-FFF2-40B4-BE49-F238E27FC236}">
                <a16:creationId xmlns:a16="http://schemas.microsoft.com/office/drawing/2014/main" id="{BACB65F4-8F37-464C-844A-02FCFCB706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4936882" y="546419"/>
            <a:ext cx="2409564" cy="28825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75B6CD3C-375C-415A-A1DC-2D7192F5C3CD}"/>
              </a:ext>
            </a:extLst>
          </p:cNvPr>
          <p:cNvSpPr txBox="1"/>
          <p:nvPr/>
        </p:nvSpPr>
        <p:spPr>
          <a:xfrm>
            <a:off x="5314432" y="2963370"/>
            <a:ext cx="1758875" cy="3763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846" dirty="0"/>
              <a:t>Ron’s Snowman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1223" y="3479487"/>
            <a:ext cx="7202027" cy="6889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15" dirty="0"/>
              <a:t>Ron builds a snowman 3 times the height of Eva’s snowman. </a:t>
            </a:r>
          </a:p>
          <a:p>
            <a:pPr algn="ctr"/>
            <a:endParaRPr lang="en-GB" sz="1662" dirty="0"/>
          </a:p>
        </p:txBody>
      </p:sp>
      <p:sp>
        <p:nvSpPr>
          <p:cNvPr id="16" name="TextBox 15"/>
          <p:cNvSpPr txBox="1"/>
          <p:nvPr/>
        </p:nvSpPr>
        <p:spPr>
          <a:xfrm>
            <a:off x="1051223" y="3915997"/>
            <a:ext cx="7202027" cy="6889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15" dirty="0"/>
              <a:t>The height of the two snowmen altogether is 264 cm.</a:t>
            </a:r>
          </a:p>
          <a:p>
            <a:pPr algn="ctr"/>
            <a:endParaRPr lang="en-GB" sz="1662" dirty="0"/>
          </a:p>
        </p:txBody>
      </p:sp>
      <p:sp>
        <p:nvSpPr>
          <p:cNvPr id="17" name="TextBox 16"/>
          <p:cNvSpPr txBox="1"/>
          <p:nvPr/>
        </p:nvSpPr>
        <p:spPr>
          <a:xfrm>
            <a:off x="1051223" y="4352506"/>
            <a:ext cx="7202027" cy="6889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15" dirty="0"/>
              <a:t>How tall is Ron’s snowman?</a:t>
            </a:r>
          </a:p>
          <a:p>
            <a:pPr algn="ctr"/>
            <a:endParaRPr lang="en-GB" sz="1662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250734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5" grpId="0"/>
      <p:bldP spid="16" grpId="0"/>
      <p:bldP spid="1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>
            <a:extLst>
              <a:ext uri="{FF2B5EF4-FFF2-40B4-BE49-F238E27FC236}">
                <a16:creationId xmlns:a16="http://schemas.microsoft.com/office/drawing/2014/main" id="{4E10BABA-2937-490D-9315-10146BBE9477}"/>
              </a:ext>
            </a:extLst>
          </p:cNvPr>
          <p:cNvSpPr txBox="1"/>
          <p:nvPr/>
        </p:nvSpPr>
        <p:spPr>
          <a:xfrm>
            <a:off x="658082" y="3429001"/>
            <a:ext cx="1758875" cy="3763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846" dirty="0"/>
              <a:t>Ron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27E6826-4D18-4553-8EAF-44A54443343D}"/>
              </a:ext>
            </a:extLst>
          </p:cNvPr>
          <p:cNvSpPr txBox="1"/>
          <p:nvPr/>
        </p:nvSpPr>
        <p:spPr>
          <a:xfrm>
            <a:off x="658082" y="1946528"/>
            <a:ext cx="1758875" cy="3763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846" dirty="0"/>
              <a:t>Eva</a:t>
            </a:r>
          </a:p>
        </p:txBody>
      </p:sp>
      <p:graphicFrame>
        <p:nvGraphicFramePr>
          <p:cNvPr id="22" name="Table 21">
            <a:extLst>
              <a:ext uri="{FF2B5EF4-FFF2-40B4-BE49-F238E27FC236}">
                <a16:creationId xmlns:a16="http://schemas.microsoft.com/office/drawing/2014/main" id="{6C138FA0-00A1-4736-88DB-1332B5862D8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11198295"/>
              </p:ext>
            </p:extLst>
          </p:nvPr>
        </p:nvGraphicFramePr>
        <p:xfrm>
          <a:off x="2000473" y="1872029"/>
          <a:ext cx="1062065" cy="51833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62065">
                  <a:extLst>
                    <a:ext uri="{9D8B030D-6E8A-4147-A177-3AD203B41FA5}">
                      <a16:colId xmlns:a16="http://schemas.microsoft.com/office/drawing/2014/main" val="4176002611"/>
                    </a:ext>
                  </a:extLst>
                </a:gridCol>
              </a:tblGrid>
              <a:tr h="518330"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84406" marR="84406" marT="42203" marB="4220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37464956"/>
                  </a:ext>
                </a:extLst>
              </a:tr>
            </a:tbl>
          </a:graphicData>
        </a:graphic>
      </p:graphicFrame>
      <p:graphicFrame>
        <p:nvGraphicFramePr>
          <p:cNvPr id="40" name="Table 39">
            <a:extLst>
              <a:ext uri="{FF2B5EF4-FFF2-40B4-BE49-F238E27FC236}">
                <a16:creationId xmlns:a16="http://schemas.microsoft.com/office/drawing/2014/main" id="{6C138FA0-00A1-4736-88DB-1332B5862D8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05131618"/>
              </p:ext>
            </p:extLst>
          </p:nvPr>
        </p:nvGraphicFramePr>
        <p:xfrm>
          <a:off x="2000473" y="3286755"/>
          <a:ext cx="1062065" cy="51833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62065">
                  <a:extLst>
                    <a:ext uri="{9D8B030D-6E8A-4147-A177-3AD203B41FA5}">
                      <a16:colId xmlns:a16="http://schemas.microsoft.com/office/drawing/2014/main" val="4176002611"/>
                    </a:ext>
                  </a:extLst>
                </a:gridCol>
              </a:tblGrid>
              <a:tr h="518330"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84406" marR="84406" marT="42203" marB="4220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37464956"/>
                  </a:ext>
                </a:extLst>
              </a:tr>
            </a:tbl>
          </a:graphicData>
        </a:graphic>
      </p:graphicFrame>
      <p:graphicFrame>
        <p:nvGraphicFramePr>
          <p:cNvPr id="41" name="Table 40">
            <a:extLst>
              <a:ext uri="{FF2B5EF4-FFF2-40B4-BE49-F238E27FC236}">
                <a16:creationId xmlns:a16="http://schemas.microsoft.com/office/drawing/2014/main" id="{6C138FA0-00A1-4736-88DB-1332B5862D8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54006758"/>
              </p:ext>
            </p:extLst>
          </p:nvPr>
        </p:nvGraphicFramePr>
        <p:xfrm>
          <a:off x="3062537" y="3286755"/>
          <a:ext cx="1062065" cy="51833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62065">
                  <a:extLst>
                    <a:ext uri="{9D8B030D-6E8A-4147-A177-3AD203B41FA5}">
                      <a16:colId xmlns:a16="http://schemas.microsoft.com/office/drawing/2014/main" val="4176002611"/>
                    </a:ext>
                  </a:extLst>
                </a:gridCol>
              </a:tblGrid>
              <a:tr h="518330"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84406" marR="84406" marT="42203" marB="4220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37464956"/>
                  </a:ext>
                </a:extLst>
              </a:tr>
            </a:tbl>
          </a:graphicData>
        </a:graphic>
      </p:graphicFrame>
      <p:graphicFrame>
        <p:nvGraphicFramePr>
          <p:cNvPr id="42" name="Table 41">
            <a:extLst>
              <a:ext uri="{FF2B5EF4-FFF2-40B4-BE49-F238E27FC236}">
                <a16:creationId xmlns:a16="http://schemas.microsoft.com/office/drawing/2014/main" id="{6C138FA0-00A1-4736-88DB-1332B5862D8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08907437"/>
              </p:ext>
            </p:extLst>
          </p:nvPr>
        </p:nvGraphicFramePr>
        <p:xfrm>
          <a:off x="4124602" y="3286755"/>
          <a:ext cx="1062065" cy="51833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62065">
                  <a:extLst>
                    <a:ext uri="{9D8B030D-6E8A-4147-A177-3AD203B41FA5}">
                      <a16:colId xmlns:a16="http://schemas.microsoft.com/office/drawing/2014/main" val="4176002611"/>
                    </a:ext>
                  </a:extLst>
                </a:gridCol>
              </a:tblGrid>
              <a:tr h="518330"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84406" marR="84406" marT="42203" marB="4220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37464956"/>
                  </a:ext>
                </a:extLst>
              </a:tr>
            </a:tbl>
          </a:graphicData>
        </a:graphic>
      </p:graphicFrame>
      <p:sp>
        <p:nvSpPr>
          <p:cNvPr id="10" name="Right Brace 9"/>
          <p:cNvSpPr/>
          <p:nvPr/>
        </p:nvSpPr>
        <p:spPr>
          <a:xfrm>
            <a:off x="5667271" y="1918117"/>
            <a:ext cx="497394" cy="1886969"/>
          </a:xfrm>
          <a:prstGeom prst="righ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1662"/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A27E6826-4D18-4553-8EAF-44A54443343D}"/>
              </a:ext>
            </a:extLst>
          </p:cNvPr>
          <p:cNvSpPr txBox="1"/>
          <p:nvPr/>
        </p:nvSpPr>
        <p:spPr>
          <a:xfrm>
            <a:off x="5915967" y="2646894"/>
            <a:ext cx="1758875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15" dirty="0"/>
              <a:t>264 cm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44" name="TextBox 43">
                <a:extLst>
                  <a:ext uri="{FF2B5EF4-FFF2-40B4-BE49-F238E27FC236}">
                    <a16:creationId xmlns:a16="http://schemas.microsoft.com/office/drawing/2014/main" id="{A27E6826-4D18-4553-8EAF-44A54443343D}"/>
                  </a:ext>
                </a:extLst>
              </p:cNvPr>
              <p:cNvSpPr txBox="1"/>
              <p:nvPr/>
            </p:nvSpPr>
            <p:spPr>
              <a:xfrm>
                <a:off x="1834695" y="4742044"/>
                <a:ext cx="1758875" cy="4331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215" dirty="0"/>
                  <a:t>264 </a:t>
                </a:r>
                <a14:m>
                  <m:oMath xmlns:m="http://schemas.openxmlformats.org/officeDocument/2006/math">
                    <m:r>
                      <a:rPr lang="en-GB" sz="2215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215" dirty="0"/>
                  <a:t> 4 </a:t>
                </a:r>
                <a14:m>
                  <m:oMath xmlns:m="http://schemas.openxmlformats.org/officeDocument/2006/math">
                    <m:r>
                      <a:rPr lang="en-GB" sz="2215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215" dirty="0"/>
              </a:p>
            </p:txBody>
          </p:sp>
        </mc:Choice>
        <mc:Fallback>
          <p:sp>
            <p:nvSpPr>
              <p:cNvPr id="44" name="TextBox 43">
                <a:extLst>
                  <a:ext uri="{FF2B5EF4-FFF2-40B4-BE49-F238E27FC236}">
                    <a16:creationId xmlns:a16="http://schemas.microsoft.com/office/drawing/2014/main" id="{A27E6826-4D18-4553-8EAF-44A54443343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34695" y="4742044"/>
                <a:ext cx="1758875" cy="433196"/>
              </a:xfrm>
              <a:prstGeom prst="rect">
                <a:avLst/>
              </a:prstGeom>
              <a:blipFill>
                <a:blip r:embed="rId3"/>
                <a:stretch>
                  <a:fillRect t="-9859" b="-2676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5" name="TextBox 44">
            <a:extLst>
              <a:ext uri="{FF2B5EF4-FFF2-40B4-BE49-F238E27FC236}">
                <a16:creationId xmlns:a16="http://schemas.microsoft.com/office/drawing/2014/main" id="{A27E6826-4D18-4553-8EAF-44A54443343D}"/>
              </a:ext>
            </a:extLst>
          </p:cNvPr>
          <p:cNvSpPr txBox="1"/>
          <p:nvPr/>
        </p:nvSpPr>
        <p:spPr>
          <a:xfrm>
            <a:off x="2936707" y="4742044"/>
            <a:ext cx="1758875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15" dirty="0"/>
              <a:t>66 cm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A27E6826-4D18-4553-8EAF-44A54443343D}"/>
              </a:ext>
            </a:extLst>
          </p:cNvPr>
          <p:cNvSpPr txBox="1"/>
          <p:nvPr/>
        </p:nvSpPr>
        <p:spPr>
          <a:xfrm>
            <a:off x="1652068" y="1918117"/>
            <a:ext cx="1758875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15" dirty="0"/>
              <a:t>66 cm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A27E6826-4D18-4553-8EAF-44A54443343D}"/>
              </a:ext>
            </a:extLst>
          </p:cNvPr>
          <p:cNvSpPr txBox="1"/>
          <p:nvPr/>
        </p:nvSpPr>
        <p:spPr>
          <a:xfrm>
            <a:off x="1732660" y="3334238"/>
            <a:ext cx="1678283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15" dirty="0"/>
              <a:t>66 cm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A27E6826-4D18-4553-8EAF-44A54443343D}"/>
              </a:ext>
            </a:extLst>
          </p:cNvPr>
          <p:cNvSpPr txBox="1"/>
          <p:nvPr/>
        </p:nvSpPr>
        <p:spPr>
          <a:xfrm>
            <a:off x="2765362" y="3331109"/>
            <a:ext cx="1678283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15" dirty="0"/>
              <a:t>66 cm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A27E6826-4D18-4553-8EAF-44A54443343D}"/>
              </a:ext>
            </a:extLst>
          </p:cNvPr>
          <p:cNvSpPr txBox="1"/>
          <p:nvPr/>
        </p:nvSpPr>
        <p:spPr>
          <a:xfrm>
            <a:off x="3891546" y="3334238"/>
            <a:ext cx="1584784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15" dirty="0"/>
              <a:t>66 cm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1" name="TextBox 50">
                <a:extLst>
                  <a:ext uri="{FF2B5EF4-FFF2-40B4-BE49-F238E27FC236}">
                    <a16:creationId xmlns:a16="http://schemas.microsoft.com/office/drawing/2014/main" id="{A27E6826-4D18-4553-8EAF-44A54443343D}"/>
                  </a:ext>
                </a:extLst>
              </p:cNvPr>
              <p:cNvSpPr txBox="1"/>
              <p:nvPr/>
            </p:nvSpPr>
            <p:spPr>
              <a:xfrm>
                <a:off x="4881247" y="4742044"/>
                <a:ext cx="1758875" cy="4331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215" dirty="0"/>
                  <a:t>66 </a:t>
                </a:r>
                <a14:m>
                  <m:oMath xmlns:m="http://schemas.openxmlformats.org/officeDocument/2006/math">
                    <m:r>
                      <a:rPr lang="en-GB" sz="2215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215" dirty="0"/>
                  <a:t> 3 </a:t>
                </a:r>
                <a14:m>
                  <m:oMath xmlns:m="http://schemas.openxmlformats.org/officeDocument/2006/math">
                    <m:r>
                      <a:rPr lang="en-GB" sz="2215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215" dirty="0"/>
              </a:p>
            </p:txBody>
          </p:sp>
        </mc:Choice>
        <mc:Fallback>
          <p:sp>
            <p:nvSpPr>
              <p:cNvPr id="51" name="TextBox 50">
                <a:extLst>
                  <a:ext uri="{FF2B5EF4-FFF2-40B4-BE49-F238E27FC236}">
                    <a16:creationId xmlns:a16="http://schemas.microsoft.com/office/drawing/2014/main" id="{A27E6826-4D18-4553-8EAF-44A54443343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81247" y="4742044"/>
                <a:ext cx="1758875" cy="433196"/>
              </a:xfrm>
              <a:prstGeom prst="rect">
                <a:avLst/>
              </a:prstGeom>
              <a:blipFill>
                <a:blip r:embed="rId4"/>
                <a:stretch>
                  <a:fillRect t="-9859" b="-2676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2" name="TextBox 51">
            <a:extLst>
              <a:ext uri="{FF2B5EF4-FFF2-40B4-BE49-F238E27FC236}">
                <a16:creationId xmlns:a16="http://schemas.microsoft.com/office/drawing/2014/main" id="{A27E6826-4D18-4553-8EAF-44A54443343D}"/>
              </a:ext>
            </a:extLst>
          </p:cNvPr>
          <p:cNvSpPr txBox="1"/>
          <p:nvPr/>
        </p:nvSpPr>
        <p:spPr>
          <a:xfrm>
            <a:off x="5946351" y="4742044"/>
            <a:ext cx="1758875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15" dirty="0"/>
              <a:t>198 cm 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A27E6826-4D18-4553-8EAF-44A54443343D}"/>
              </a:ext>
            </a:extLst>
          </p:cNvPr>
          <p:cNvSpPr txBox="1"/>
          <p:nvPr/>
        </p:nvSpPr>
        <p:spPr>
          <a:xfrm>
            <a:off x="2416957" y="972068"/>
            <a:ext cx="4885936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15" dirty="0"/>
              <a:t>Ron’s snowman is 198 cm tall.</a:t>
            </a:r>
          </a:p>
        </p:txBody>
      </p:sp>
      <p:sp>
        <p:nvSpPr>
          <p:cNvPr id="54" name="Right Brace 53"/>
          <p:cNvSpPr/>
          <p:nvPr/>
        </p:nvSpPr>
        <p:spPr>
          <a:xfrm rot="5400000">
            <a:off x="3404620" y="2496847"/>
            <a:ext cx="377898" cy="3186195"/>
          </a:xfrm>
          <a:prstGeom prst="righ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1662"/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A27E6826-4D18-4553-8EAF-44A54443343D}"/>
              </a:ext>
            </a:extLst>
          </p:cNvPr>
          <p:cNvSpPr txBox="1"/>
          <p:nvPr/>
        </p:nvSpPr>
        <p:spPr>
          <a:xfrm>
            <a:off x="2717423" y="4322812"/>
            <a:ext cx="1758875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15" dirty="0"/>
              <a:t>?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374380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3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6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9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2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0" grpId="0" animBg="1"/>
      <p:bldP spid="43" grpId="0"/>
      <p:bldP spid="44" grpId="0"/>
      <p:bldP spid="45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 animBg="1"/>
      <p:bldP spid="5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>
            <a:extLst>
              <a:ext uri="{FF2B5EF4-FFF2-40B4-BE49-F238E27FC236}">
                <a16:creationId xmlns:a16="http://schemas.microsoft.com/office/drawing/2014/main" id="{4E10BABA-2937-490D-9315-10146BBE9477}"/>
              </a:ext>
            </a:extLst>
          </p:cNvPr>
          <p:cNvSpPr txBox="1"/>
          <p:nvPr/>
        </p:nvSpPr>
        <p:spPr>
          <a:xfrm>
            <a:off x="658082" y="3429001"/>
            <a:ext cx="1758875" cy="3763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846" dirty="0"/>
              <a:t>Ron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27E6826-4D18-4553-8EAF-44A54443343D}"/>
              </a:ext>
            </a:extLst>
          </p:cNvPr>
          <p:cNvSpPr txBox="1"/>
          <p:nvPr/>
        </p:nvSpPr>
        <p:spPr>
          <a:xfrm>
            <a:off x="658082" y="1946528"/>
            <a:ext cx="1758875" cy="3763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846" dirty="0"/>
              <a:t>Eva</a:t>
            </a:r>
          </a:p>
        </p:txBody>
      </p:sp>
      <p:graphicFrame>
        <p:nvGraphicFramePr>
          <p:cNvPr id="22" name="Table 21">
            <a:extLst>
              <a:ext uri="{FF2B5EF4-FFF2-40B4-BE49-F238E27FC236}">
                <a16:creationId xmlns:a16="http://schemas.microsoft.com/office/drawing/2014/main" id="{6C138FA0-00A1-4736-88DB-1332B5862D8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11198295"/>
              </p:ext>
            </p:extLst>
          </p:nvPr>
        </p:nvGraphicFramePr>
        <p:xfrm>
          <a:off x="2000473" y="1872029"/>
          <a:ext cx="1062065" cy="51833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62065">
                  <a:extLst>
                    <a:ext uri="{9D8B030D-6E8A-4147-A177-3AD203B41FA5}">
                      <a16:colId xmlns:a16="http://schemas.microsoft.com/office/drawing/2014/main" val="4176002611"/>
                    </a:ext>
                  </a:extLst>
                </a:gridCol>
              </a:tblGrid>
              <a:tr h="518330"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84406" marR="84406" marT="42203" marB="4220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37464956"/>
                  </a:ext>
                </a:extLst>
              </a:tr>
            </a:tbl>
          </a:graphicData>
        </a:graphic>
      </p:graphicFrame>
      <p:graphicFrame>
        <p:nvGraphicFramePr>
          <p:cNvPr id="40" name="Table 39">
            <a:extLst>
              <a:ext uri="{FF2B5EF4-FFF2-40B4-BE49-F238E27FC236}">
                <a16:creationId xmlns:a16="http://schemas.microsoft.com/office/drawing/2014/main" id="{6C138FA0-00A1-4736-88DB-1332B5862D8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05131618"/>
              </p:ext>
            </p:extLst>
          </p:nvPr>
        </p:nvGraphicFramePr>
        <p:xfrm>
          <a:off x="2000473" y="3286755"/>
          <a:ext cx="1062065" cy="51833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62065">
                  <a:extLst>
                    <a:ext uri="{9D8B030D-6E8A-4147-A177-3AD203B41FA5}">
                      <a16:colId xmlns:a16="http://schemas.microsoft.com/office/drawing/2014/main" val="4176002611"/>
                    </a:ext>
                  </a:extLst>
                </a:gridCol>
              </a:tblGrid>
              <a:tr h="518330"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84406" marR="84406" marT="42203" marB="4220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37464956"/>
                  </a:ext>
                </a:extLst>
              </a:tr>
            </a:tbl>
          </a:graphicData>
        </a:graphic>
      </p:graphicFrame>
      <p:graphicFrame>
        <p:nvGraphicFramePr>
          <p:cNvPr id="41" name="Table 40">
            <a:extLst>
              <a:ext uri="{FF2B5EF4-FFF2-40B4-BE49-F238E27FC236}">
                <a16:creationId xmlns:a16="http://schemas.microsoft.com/office/drawing/2014/main" id="{6C138FA0-00A1-4736-88DB-1332B5862D8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54006758"/>
              </p:ext>
            </p:extLst>
          </p:nvPr>
        </p:nvGraphicFramePr>
        <p:xfrm>
          <a:off x="3062537" y="3286755"/>
          <a:ext cx="1062065" cy="51833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62065">
                  <a:extLst>
                    <a:ext uri="{9D8B030D-6E8A-4147-A177-3AD203B41FA5}">
                      <a16:colId xmlns:a16="http://schemas.microsoft.com/office/drawing/2014/main" val="4176002611"/>
                    </a:ext>
                  </a:extLst>
                </a:gridCol>
              </a:tblGrid>
              <a:tr h="518330"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84406" marR="84406" marT="42203" marB="4220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37464956"/>
                  </a:ext>
                </a:extLst>
              </a:tr>
            </a:tbl>
          </a:graphicData>
        </a:graphic>
      </p:graphicFrame>
      <p:graphicFrame>
        <p:nvGraphicFramePr>
          <p:cNvPr id="42" name="Table 41">
            <a:extLst>
              <a:ext uri="{FF2B5EF4-FFF2-40B4-BE49-F238E27FC236}">
                <a16:creationId xmlns:a16="http://schemas.microsoft.com/office/drawing/2014/main" id="{6C138FA0-00A1-4736-88DB-1332B5862D8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08907437"/>
              </p:ext>
            </p:extLst>
          </p:nvPr>
        </p:nvGraphicFramePr>
        <p:xfrm>
          <a:off x="4124602" y="3286755"/>
          <a:ext cx="1062065" cy="51833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62065">
                  <a:extLst>
                    <a:ext uri="{9D8B030D-6E8A-4147-A177-3AD203B41FA5}">
                      <a16:colId xmlns:a16="http://schemas.microsoft.com/office/drawing/2014/main" val="4176002611"/>
                    </a:ext>
                  </a:extLst>
                </a:gridCol>
              </a:tblGrid>
              <a:tr h="518330"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84406" marR="84406" marT="42203" marB="4220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37464956"/>
                  </a:ext>
                </a:extLst>
              </a:tr>
            </a:tbl>
          </a:graphicData>
        </a:graphic>
      </p:graphicFrame>
      <p:sp>
        <p:nvSpPr>
          <p:cNvPr id="47" name="TextBox 46">
            <a:extLst>
              <a:ext uri="{FF2B5EF4-FFF2-40B4-BE49-F238E27FC236}">
                <a16:creationId xmlns:a16="http://schemas.microsoft.com/office/drawing/2014/main" id="{A27E6826-4D18-4553-8EAF-44A54443343D}"/>
              </a:ext>
            </a:extLst>
          </p:cNvPr>
          <p:cNvSpPr txBox="1"/>
          <p:nvPr/>
        </p:nvSpPr>
        <p:spPr>
          <a:xfrm>
            <a:off x="1652068" y="1918117"/>
            <a:ext cx="1758875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15" dirty="0"/>
              <a:t>66 cm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A27E6826-4D18-4553-8EAF-44A54443343D}"/>
              </a:ext>
            </a:extLst>
          </p:cNvPr>
          <p:cNvSpPr txBox="1"/>
          <p:nvPr/>
        </p:nvSpPr>
        <p:spPr>
          <a:xfrm>
            <a:off x="2416957" y="972068"/>
            <a:ext cx="4885936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15" dirty="0"/>
              <a:t>Ron’s snowman is 198 cm tall.</a:t>
            </a:r>
          </a:p>
        </p:txBody>
      </p:sp>
      <p:sp>
        <p:nvSpPr>
          <p:cNvPr id="19" name="Rectangle: Rounded Corners 58">
            <a:extLst>
              <a:ext uri="{FF2B5EF4-FFF2-40B4-BE49-F238E27FC236}">
                <a16:creationId xmlns:a16="http://schemas.microsoft.com/office/drawing/2014/main" id="{C85A75B9-6F55-4E9E-A6CF-C6C3555469EB}"/>
              </a:ext>
            </a:extLst>
          </p:cNvPr>
          <p:cNvSpPr/>
          <p:nvPr/>
        </p:nvSpPr>
        <p:spPr>
          <a:xfrm>
            <a:off x="1487790" y="3991618"/>
            <a:ext cx="2913611" cy="113389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txBody>
          <a:bodyPr wrap="square" anchor="ctr">
            <a:noAutofit/>
          </a:bodyPr>
          <a:lstStyle/>
          <a:p>
            <a:pPr algn="ctr"/>
            <a:r>
              <a:rPr lang="en-GB" sz="2215" dirty="0"/>
              <a:t>What is the difference in height between the two snowmen?</a:t>
            </a:r>
          </a:p>
        </p:txBody>
      </p:sp>
      <p:sp>
        <p:nvSpPr>
          <p:cNvPr id="20" name="Rectangle: Rounded Corners 58">
            <a:extLst>
              <a:ext uri="{FF2B5EF4-FFF2-40B4-BE49-F238E27FC236}">
                <a16:creationId xmlns:a16="http://schemas.microsoft.com/office/drawing/2014/main" id="{C85A75B9-6F55-4E9E-A6CF-C6C3555469EB}"/>
              </a:ext>
            </a:extLst>
          </p:cNvPr>
          <p:cNvSpPr/>
          <p:nvPr/>
        </p:nvSpPr>
        <p:spPr>
          <a:xfrm>
            <a:off x="4810819" y="3991618"/>
            <a:ext cx="3043337" cy="113389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txBody>
          <a:bodyPr wrap="square" anchor="ctr">
            <a:noAutofit/>
          </a:bodyPr>
          <a:lstStyle/>
          <a:p>
            <a:pPr algn="ctr"/>
            <a:r>
              <a:rPr lang="en-GB" sz="2215" dirty="0"/>
              <a:t>What if Ron’s snowman was 264 cm. How tall would Eva’s be?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2B26FB31-8FBC-4288-9477-C6FC34851338}"/>
              </a:ext>
            </a:extLst>
          </p:cNvPr>
          <p:cNvSpPr txBox="1"/>
          <p:nvPr/>
        </p:nvSpPr>
        <p:spPr>
          <a:xfrm>
            <a:off x="1732660" y="3334238"/>
            <a:ext cx="1678283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15" dirty="0"/>
              <a:t>66 cm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2039F806-F424-4E5F-B84E-B853140903F7}"/>
              </a:ext>
            </a:extLst>
          </p:cNvPr>
          <p:cNvSpPr txBox="1"/>
          <p:nvPr/>
        </p:nvSpPr>
        <p:spPr>
          <a:xfrm>
            <a:off x="2765362" y="3331109"/>
            <a:ext cx="1678283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15" dirty="0"/>
              <a:t>66 cm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AB5FD440-C9CA-4D03-BB65-AE5BD9D5E45D}"/>
              </a:ext>
            </a:extLst>
          </p:cNvPr>
          <p:cNvSpPr txBox="1"/>
          <p:nvPr/>
        </p:nvSpPr>
        <p:spPr>
          <a:xfrm>
            <a:off x="3891546" y="3334238"/>
            <a:ext cx="1584784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15" dirty="0"/>
              <a:t>66 cm</a:t>
            </a:r>
          </a:p>
        </p:txBody>
      </p:sp>
      <p:sp>
        <p:nvSpPr>
          <p:cNvPr id="24" name="Right Brace 23">
            <a:extLst>
              <a:ext uri="{FF2B5EF4-FFF2-40B4-BE49-F238E27FC236}">
                <a16:creationId xmlns:a16="http://schemas.microsoft.com/office/drawing/2014/main" id="{5D629DAB-EA37-46D6-A99E-AAEBCB58F476}"/>
              </a:ext>
            </a:extLst>
          </p:cNvPr>
          <p:cNvSpPr/>
          <p:nvPr/>
        </p:nvSpPr>
        <p:spPr>
          <a:xfrm>
            <a:off x="5667271" y="1918117"/>
            <a:ext cx="497394" cy="1886969"/>
          </a:xfrm>
          <a:prstGeom prst="righ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1662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E63A98D1-FF5D-4D87-8DB7-D7A2037FB524}"/>
              </a:ext>
            </a:extLst>
          </p:cNvPr>
          <p:cNvSpPr txBox="1"/>
          <p:nvPr/>
        </p:nvSpPr>
        <p:spPr>
          <a:xfrm>
            <a:off x="5915967" y="2646894"/>
            <a:ext cx="1758875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15" dirty="0"/>
              <a:t>264 cm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659830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Blank Snowman Template - ClipArt Best">
            <a:extLst>
              <a:ext uri="{FF2B5EF4-FFF2-40B4-BE49-F238E27FC236}">
                <a16:creationId xmlns:a16="http://schemas.microsoft.com/office/drawing/2014/main" id="{8ED2BC78-17F0-4A65-9E04-E734D77226A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30" t="18459" r="17984" b="9402"/>
          <a:stretch/>
        </p:blipFill>
        <p:spPr bwMode="auto">
          <a:xfrm>
            <a:off x="2149276" y="1082796"/>
            <a:ext cx="1695055" cy="2346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Blank Snowman Template - ClipArt Best">
            <a:extLst>
              <a:ext uri="{FF2B5EF4-FFF2-40B4-BE49-F238E27FC236}">
                <a16:creationId xmlns:a16="http://schemas.microsoft.com/office/drawing/2014/main" id="{221D7B4B-6F1F-4EF9-BE97-3E80F0BD2E6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30" t="18459" r="17984" b="9402"/>
          <a:stretch/>
        </p:blipFill>
        <p:spPr bwMode="auto">
          <a:xfrm>
            <a:off x="3618592" y="783432"/>
            <a:ext cx="1695055" cy="2346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Blank Snowman Template - ClipArt Best">
            <a:extLst>
              <a:ext uri="{FF2B5EF4-FFF2-40B4-BE49-F238E27FC236}">
                <a16:creationId xmlns:a16="http://schemas.microsoft.com/office/drawing/2014/main" id="{0D26C9DC-6C84-4534-819C-87380468B3F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30" t="18459" r="17984" b="9402"/>
          <a:stretch/>
        </p:blipFill>
        <p:spPr bwMode="auto">
          <a:xfrm>
            <a:off x="701001" y="783432"/>
            <a:ext cx="1695055" cy="2346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145B8E3-1592-4F68-818C-8CA7B1D1EDA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0125" t="33494" r="37459" b="30350"/>
          <a:stretch/>
        </p:blipFill>
        <p:spPr>
          <a:xfrm>
            <a:off x="5731465" y="1253412"/>
            <a:ext cx="426606" cy="416264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39" name="TextBox 38">
                <a:extLst>
                  <a:ext uri="{FF2B5EF4-FFF2-40B4-BE49-F238E27FC236}">
                    <a16:creationId xmlns:a16="http://schemas.microsoft.com/office/drawing/2014/main" id="{9AD4189C-A14B-400F-8A5E-C9650B9B0F3D}"/>
                  </a:ext>
                </a:extLst>
              </p:cNvPr>
              <p:cNvSpPr txBox="1"/>
              <p:nvPr/>
            </p:nvSpPr>
            <p:spPr>
              <a:xfrm>
                <a:off x="221571" y="3547037"/>
                <a:ext cx="4888446" cy="6266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f>
                      <m:fPr>
                        <m:ctrlPr>
                          <a:rPr lang="en-GB" sz="2215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215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215"/>
                          <m:t>3</m:t>
                        </m:r>
                      </m:den>
                    </m:f>
                  </m:oMath>
                </a14:m>
                <a:r>
                  <a:rPr lang="en-GB" sz="2215" dirty="0"/>
                  <a:t> of them are on snowman 1</a:t>
                </a:r>
              </a:p>
            </p:txBody>
          </p:sp>
        </mc:Choice>
        <mc:Fallback>
          <p:sp>
            <p:nvSpPr>
              <p:cNvPr id="39" name="TextBox 38">
                <a:extLst>
                  <a:ext uri="{FF2B5EF4-FFF2-40B4-BE49-F238E27FC236}">
                    <a16:creationId xmlns:a16="http://schemas.microsoft.com/office/drawing/2014/main" id="{9AD4189C-A14B-400F-8A5E-C9650B9B0F3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1571" y="3547037"/>
                <a:ext cx="4888446" cy="626646"/>
              </a:xfrm>
              <a:prstGeom prst="rect">
                <a:avLst/>
              </a:prstGeom>
              <a:blipFill>
                <a:blip r:embed="rId5"/>
                <a:stretch>
                  <a:fillRect b="-679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0" name="Picture 39">
            <a:extLst>
              <a:ext uri="{FF2B5EF4-FFF2-40B4-BE49-F238E27FC236}">
                <a16:creationId xmlns:a16="http://schemas.microsoft.com/office/drawing/2014/main" id="{755484E4-C96D-4369-9479-B8800F0252F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905130" y="2390006"/>
            <a:ext cx="689580" cy="689580"/>
          </a:xfrm>
          <a:prstGeom prst="rect">
            <a:avLst/>
          </a:prstGeom>
        </p:spPr>
      </p:pic>
      <p:sp>
        <p:nvSpPr>
          <p:cNvPr id="41" name="TextBox 40">
            <a:extLst>
              <a:ext uri="{FF2B5EF4-FFF2-40B4-BE49-F238E27FC236}">
                <a16:creationId xmlns:a16="http://schemas.microsoft.com/office/drawing/2014/main" id="{8C3DBBA1-EDA7-4139-A438-BF681231F5AF}"/>
              </a:ext>
            </a:extLst>
          </p:cNvPr>
          <p:cNvSpPr txBox="1"/>
          <p:nvPr/>
        </p:nvSpPr>
        <p:spPr>
          <a:xfrm>
            <a:off x="6338524" y="2521719"/>
            <a:ext cx="1933972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15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2E4F9CF-DBED-4049-A975-D1C3E0E064FC}"/>
              </a:ext>
            </a:extLst>
          </p:cNvPr>
          <p:cNvSpPr/>
          <p:nvPr/>
        </p:nvSpPr>
        <p:spPr>
          <a:xfrm>
            <a:off x="6338524" y="929005"/>
            <a:ext cx="217745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/>
              <a:t>Mo has a certain amount of buttons.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9AD4189C-A14B-400F-8A5E-C9650B9B0F3D}"/>
              </a:ext>
            </a:extLst>
          </p:cNvPr>
          <p:cNvSpPr txBox="1"/>
          <p:nvPr/>
        </p:nvSpPr>
        <p:spPr>
          <a:xfrm>
            <a:off x="625404" y="3086115"/>
            <a:ext cx="16764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Snowman 1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9AD4189C-A14B-400F-8A5E-C9650B9B0F3D}"/>
              </a:ext>
            </a:extLst>
          </p:cNvPr>
          <p:cNvSpPr txBox="1"/>
          <p:nvPr/>
        </p:nvSpPr>
        <p:spPr>
          <a:xfrm>
            <a:off x="2354990" y="3305550"/>
            <a:ext cx="16764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Snowman 2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9AD4189C-A14B-400F-8A5E-C9650B9B0F3D}"/>
              </a:ext>
            </a:extLst>
          </p:cNvPr>
          <p:cNvSpPr txBox="1"/>
          <p:nvPr/>
        </p:nvSpPr>
        <p:spPr>
          <a:xfrm>
            <a:off x="3901336" y="3020665"/>
            <a:ext cx="16764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Snowman 3</a:t>
            </a:r>
          </a:p>
        </p:txBody>
      </p:sp>
      <p:pic>
        <p:nvPicPr>
          <p:cNvPr id="50" name="Picture 49">
            <a:extLst>
              <a:ext uri="{FF2B5EF4-FFF2-40B4-BE49-F238E27FC236}">
                <a16:creationId xmlns:a16="http://schemas.microsoft.com/office/drawing/2014/main" id="{3145B8E3-1592-4F68-818C-8CA7B1D1EDA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0125" t="33494" r="37459" b="30350"/>
          <a:stretch/>
        </p:blipFill>
        <p:spPr>
          <a:xfrm>
            <a:off x="1303082" y="1179123"/>
            <a:ext cx="225650" cy="220180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3145B8E3-1592-4F68-818C-8CA7B1D1EDA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0125" t="33494" r="37459" b="30350"/>
          <a:stretch/>
        </p:blipFill>
        <p:spPr>
          <a:xfrm>
            <a:off x="1453149" y="1499107"/>
            <a:ext cx="225650" cy="220180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3145B8E3-1592-4F68-818C-8CA7B1D1EDA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0125" t="33494" r="37459" b="30350"/>
          <a:stretch/>
        </p:blipFill>
        <p:spPr>
          <a:xfrm>
            <a:off x="1453149" y="1697154"/>
            <a:ext cx="225650" cy="220180"/>
          </a:xfrm>
          <a:prstGeom prst="rect">
            <a:avLst/>
          </a:prstGeom>
        </p:spPr>
      </p:pic>
      <p:pic>
        <p:nvPicPr>
          <p:cNvPr id="58" name="Picture 57">
            <a:extLst>
              <a:ext uri="{FF2B5EF4-FFF2-40B4-BE49-F238E27FC236}">
                <a16:creationId xmlns:a16="http://schemas.microsoft.com/office/drawing/2014/main" id="{3145B8E3-1592-4F68-818C-8CA7B1D1EDA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0125" t="33494" r="37459" b="30350"/>
          <a:stretch/>
        </p:blipFill>
        <p:spPr>
          <a:xfrm>
            <a:off x="1453149" y="2206166"/>
            <a:ext cx="225650" cy="220180"/>
          </a:xfrm>
          <a:prstGeom prst="rect">
            <a:avLst/>
          </a:prstGeom>
        </p:spPr>
      </p:pic>
      <p:pic>
        <p:nvPicPr>
          <p:cNvPr id="59" name="Picture 58">
            <a:extLst>
              <a:ext uri="{FF2B5EF4-FFF2-40B4-BE49-F238E27FC236}">
                <a16:creationId xmlns:a16="http://schemas.microsoft.com/office/drawing/2014/main" id="{3145B8E3-1592-4F68-818C-8CA7B1D1EDA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0125" t="33494" r="37459" b="30350"/>
          <a:stretch/>
        </p:blipFill>
        <p:spPr>
          <a:xfrm>
            <a:off x="1453149" y="2411687"/>
            <a:ext cx="225650" cy="220180"/>
          </a:xfrm>
          <a:prstGeom prst="rect">
            <a:avLst/>
          </a:prstGeom>
        </p:spPr>
      </p:pic>
      <p:pic>
        <p:nvPicPr>
          <p:cNvPr id="60" name="Picture 59">
            <a:extLst>
              <a:ext uri="{FF2B5EF4-FFF2-40B4-BE49-F238E27FC236}">
                <a16:creationId xmlns:a16="http://schemas.microsoft.com/office/drawing/2014/main" id="{3145B8E3-1592-4F68-818C-8CA7B1D1EDA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0125" t="33494" r="37459" b="30350"/>
          <a:stretch/>
        </p:blipFill>
        <p:spPr>
          <a:xfrm>
            <a:off x="1453149" y="2604813"/>
            <a:ext cx="225650" cy="220180"/>
          </a:xfrm>
          <a:prstGeom prst="rect">
            <a:avLst/>
          </a:prstGeom>
        </p:spPr>
      </p:pic>
      <p:pic>
        <p:nvPicPr>
          <p:cNvPr id="61" name="Picture 60">
            <a:extLst>
              <a:ext uri="{FF2B5EF4-FFF2-40B4-BE49-F238E27FC236}">
                <a16:creationId xmlns:a16="http://schemas.microsoft.com/office/drawing/2014/main" id="{3145B8E3-1592-4F68-818C-8CA7B1D1EDA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0125" t="33494" r="37459" b="30350"/>
          <a:stretch/>
        </p:blipFill>
        <p:spPr>
          <a:xfrm>
            <a:off x="1478297" y="1214124"/>
            <a:ext cx="225650" cy="220180"/>
          </a:xfrm>
          <a:prstGeom prst="rect">
            <a:avLst/>
          </a:prstGeom>
        </p:spPr>
      </p:pic>
      <p:pic>
        <p:nvPicPr>
          <p:cNvPr id="62" name="Picture 61">
            <a:extLst>
              <a:ext uri="{FF2B5EF4-FFF2-40B4-BE49-F238E27FC236}">
                <a16:creationId xmlns:a16="http://schemas.microsoft.com/office/drawing/2014/main" id="{3145B8E3-1592-4F68-818C-8CA7B1D1EDA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0125" t="33494" r="37459" b="30350"/>
          <a:stretch/>
        </p:blipFill>
        <p:spPr>
          <a:xfrm>
            <a:off x="1618634" y="928120"/>
            <a:ext cx="225650" cy="220180"/>
          </a:xfrm>
          <a:prstGeom prst="rect">
            <a:avLst/>
          </a:prstGeom>
        </p:spPr>
      </p:pic>
      <p:pic>
        <p:nvPicPr>
          <p:cNvPr id="63" name="Picture 62">
            <a:extLst>
              <a:ext uri="{FF2B5EF4-FFF2-40B4-BE49-F238E27FC236}">
                <a16:creationId xmlns:a16="http://schemas.microsoft.com/office/drawing/2014/main" id="{3145B8E3-1592-4F68-818C-8CA7B1D1EDA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0125" t="33494" r="37459" b="30350"/>
          <a:stretch/>
        </p:blipFill>
        <p:spPr>
          <a:xfrm>
            <a:off x="1344354" y="929005"/>
            <a:ext cx="225650" cy="220180"/>
          </a:xfrm>
          <a:prstGeom prst="rect">
            <a:avLst/>
          </a:prstGeom>
        </p:spPr>
      </p:pic>
      <p:pic>
        <p:nvPicPr>
          <p:cNvPr id="64" name="Picture 63">
            <a:extLst>
              <a:ext uri="{FF2B5EF4-FFF2-40B4-BE49-F238E27FC236}">
                <a16:creationId xmlns:a16="http://schemas.microsoft.com/office/drawing/2014/main" id="{3145B8E3-1592-4F68-818C-8CA7B1D1EDA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0125" t="33494" r="37459" b="30350"/>
          <a:stretch/>
        </p:blipFill>
        <p:spPr>
          <a:xfrm>
            <a:off x="1653782" y="1163584"/>
            <a:ext cx="225650" cy="220180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65" name="TextBox 64">
                <a:extLst>
                  <a:ext uri="{FF2B5EF4-FFF2-40B4-BE49-F238E27FC236}">
                    <a16:creationId xmlns:a16="http://schemas.microsoft.com/office/drawing/2014/main" id="{9AD4189C-A14B-400F-8A5E-C9650B9B0F3D}"/>
                  </a:ext>
                </a:extLst>
              </p:cNvPr>
              <p:cNvSpPr txBox="1"/>
              <p:nvPr/>
            </p:nvSpPr>
            <p:spPr>
              <a:xfrm>
                <a:off x="221571" y="4111707"/>
                <a:ext cx="4888446" cy="6279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f>
                      <m:fPr>
                        <m:ctrlPr>
                          <a:rPr lang="en-GB" sz="2215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215"/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215"/>
                          <m:t>5</m:t>
                        </m:r>
                      </m:den>
                    </m:f>
                  </m:oMath>
                </a14:m>
                <a:r>
                  <a:rPr lang="en-GB" sz="2215" dirty="0"/>
                  <a:t> of them are on snowman 2</a:t>
                </a:r>
              </a:p>
            </p:txBody>
          </p:sp>
        </mc:Choice>
        <mc:Fallback>
          <p:sp>
            <p:nvSpPr>
              <p:cNvPr id="65" name="TextBox 64">
                <a:extLst>
                  <a:ext uri="{FF2B5EF4-FFF2-40B4-BE49-F238E27FC236}">
                    <a16:creationId xmlns:a16="http://schemas.microsoft.com/office/drawing/2014/main" id="{9AD4189C-A14B-400F-8A5E-C9650B9B0F3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1571" y="4111707"/>
                <a:ext cx="4888446" cy="627992"/>
              </a:xfrm>
              <a:prstGeom prst="rect">
                <a:avLst/>
              </a:prstGeom>
              <a:blipFill>
                <a:blip r:embed="rId7"/>
                <a:stretch>
                  <a:fillRect b="-673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66" name="TextBox 65">
                <a:extLst>
                  <a:ext uri="{FF2B5EF4-FFF2-40B4-BE49-F238E27FC236}">
                    <a16:creationId xmlns:a16="http://schemas.microsoft.com/office/drawing/2014/main" id="{9AD4189C-A14B-400F-8A5E-C9650B9B0F3D}"/>
                  </a:ext>
                </a:extLst>
              </p:cNvPr>
              <p:cNvSpPr txBox="1"/>
              <p:nvPr/>
            </p:nvSpPr>
            <p:spPr>
              <a:xfrm>
                <a:off x="221571" y="4677680"/>
                <a:ext cx="4888446" cy="6261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f>
                      <m:fPr>
                        <m:ctrlPr>
                          <a:rPr lang="en-GB" sz="2215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215"/>
                          <m:t>4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215"/>
                          <m:t>15</m:t>
                        </m:r>
                      </m:den>
                    </m:f>
                  </m:oMath>
                </a14:m>
                <a:r>
                  <a:rPr lang="en-GB" sz="2215" dirty="0"/>
                  <a:t> of them are on snowman 3</a:t>
                </a:r>
              </a:p>
            </p:txBody>
          </p:sp>
        </mc:Choice>
        <mc:Fallback>
          <p:sp>
            <p:nvSpPr>
              <p:cNvPr id="66" name="TextBox 65">
                <a:extLst>
                  <a:ext uri="{FF2B5EF4-FFF2-40B4-BE49-F238E27FC236}">
                    <a16:creationId xmlns:a16="http://schemas.microsoft.com/office/drawing/2014/main" id="{9AD4189C-A14B-400F-8A5E-C9650B9B0F3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1571" y="4677680"/>
                <a:ext cx="4888446" cy="626197"/>
              </a:xfrm>
              <a:prstGeom prst="rect">
                <a:avLst/>
              </a:prstGeom>
              <a:blipFill>
                <a:blip r:embed="rId8"/>
                <a:stretch>
                  <a:fillRect b="-77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7" name="TextBox 66">
            <a:extLst>
              <a:ext uri="{FF2B5EF4-FFF2-40B4-BE49-F238E27FC236}">
                <a16:creationId xmlns:a16="http://schemas.microsoft.com/office/drawing/2014/main" id="{9AD4189C-A14B-400F-8A5E-C9650B9B0F3D}"/>
              </a:ext>
            </a:extLst>
          </p:cNvPr>
          <p:cNvSpPr txBox="1"/>
          <p:nvPr/>
        </p:nvSpPr>
        <p:spPr>
          <a:xfrm>
            <a:off x="4803715" y="3920533"/>
            <a:ext cx="3755627" cy="83099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How many buttons are on snowman 2 and 3?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479567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12" grpId="0"/>
      <p:bldP spid="6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Blank Snowman Template - ClipArt Best">
            <a:extLst>
              <a:ext uri="{FF2B5EF4-FFF2-40B4-BE49-F238E27FC236}">
                <a16:creationId xmlns:a16="http://schemas.microsoft.com/office/drawing/2014/main" id="{8ED2BC78-17F0-4A65-9E04-E734D77226A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30" t="18459" r="17984" b="9402"/>
          <a:stretch/>
        </p:blipFill>
        <p:spPr bwMode="auto">
          <a:xfrm>
            <a:off x="2149276" y="1082796"/>
            <a:ext cx="1695055" cy="2346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Blank Snowman Template - ClipArt Best">
            <a:extLst>
              <a:ext uri="{FF2B5EF4-FFF2-40B4-BE49-F238E27FC236}">
                <a16:creationId xmlns:a16="http://schemas.microsoft.com/office/drawing/2014/main" id="{0D26C9DC-6C84-4534-819C-87380468B3F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30" t="18459" r="17984" b="9402"/>
          <a:stretch/>
        </p:blipFill>
        <p:spPr bwMode="auto">
          <a:xfrm>
            <a:off x="701001" y="783432"/>
            <a:ext cx="1695055" cy="2346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39" name="TextBox 38">
                <a:extLst>
                  <a:ext uri="{FF2B5EF4-FFF2-40B4-BE49-F238E27FC236}">
                    <a16:creationId xmlns:a16="http://schemas.microsoft.com/office/drawing/2014/main" id="{9AD4189C-A14B-400F-8A5E-C9650B9B0F3D}"/>
                  </a:ext>
                </a:extLst>
              </p:cNvPr>
              <p:cNvSpPr txBox="1"/>
              <p:nvPr/>
            </p:nvSpPr>
            <p:spPr>
              <a:xfrm>
                <a:off x="4466119" y="895948"/>
                <a:ext cx="4888446" cy="6266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f>
                      <m:fPr>
                        <m:ctrlPr>
                          <a:rPr lang="en-GB" sz="2215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215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215"/>
                          <m:t>3</m:t>
                        </m:r>
                      </m:den>
                    </m:f>
                  </m:oMath>
                </a14:m>
                <a:r>
                  <a:rPr lang="en-GB" sz="2215" dirty="0"/>
                  <a:t> of them are on snowman 1</a:t>
                </a:r>
              </a:p>
            </p:txBody>
          </p:sp>
        </mc:Choice>
        <mc:Fallback>
          <p:sp>
            <p:nvSpPr>
              <p:cNvPr id="39" name="TextBox 38">
                <a:extLst>
                  <a:ext uri="{FF2B5EF4-FFF2-40B4-BE49-F238E27FC236}">
                    <a16:creationId xmlns:a16="http://schemas.microsoft.com/office/drawing/2014/main" id="{9AD4189C-A14B-400F-8A5E-C9650B9B0F3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66119" y="895948"/>
                <a:ext cx="4888446" cy="626646"/>
              </a:xfrm>
              <a:prstGeom prst="rect">
                <a:avLst/>
              </a:prstGeom>
              <a:blipFill>
                <a:blip r:embed="rId4"/>
                <a:stretch>
                  <a:fillRect b="-679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TextBox 23">
            <a:extLst>
              <a:ext uri="{FF2B5EF4-FFF2-40B4-BE49-F238E27FC236}">
                <a16:creationId xmlns:a16="http://schemas.microsoft.com/office/drawing/2014/main" id="{9AD4189C-A14B-400F-8A5E-C9650B9B0F3D}"/>
              </a:ext>
            </a:extLst>
          </p:cNvPr>
          <p:cNvSpPr txBox="1"/>
          <p:nvPr/>
        </p:nvSpPr>
        <p:spPr>
          <a:xfrm>
            <a:off x="625404" y="3086115"/>
            <a:ext cx="16764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Snowman 1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9AD4189C-A14B-400F-8A5E-C9650B9B0F3D}"/>
              </a:ext>
            </a:extLst>
          </p:cNvPr>
          <p:cNvSpPr txBox="1"/>
          <p:nvPr/>
        </p:nvSpPr>
        <p:spPr>
          <a:xfrm>
            <a:off x="2354990" y="3305550"/>
            <a:ext cx="16764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Snowman 2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9AD4189C-A14B-400F-8A5E-C9650B9B0F3D}"/>
              </a:ext>
            </a:extLst>
          </p:cNvPr>
          <p:cNvSpPr txBox="1"/>
          <p:nvPr/>
        </p:nvSpPr>
        <p:spPr>
          <a:xfrm>
            <a:off x="3901336" y="3020665"/>
            <a:ext cx="16764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Snowman 3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65" name="TextBox 64">
                <a:extLst>
                  <a:ext uri="{FF2B5EF4-FFF2-40B4-BE49-F238E27FC236}">
                    <a16:creationId xmlns:a16="http://schemas.microsoft.com/office/drawing/2014/main" id="{9AD4189C-A14B-400F-8A5E-C9650B9B0F3D}"/>
                  </a:ext>
                </a:extLst>
              </p:cNvPr>
              <p:cNvSpPr txBox="1"/>
              <p:nvPr/>
            </p:nvSpPr>
            <p:spPr>
              <a:xfrm>
                <a:off x="4466119" y="1571615"/>
                <a:ext cx="4888446" cy="6279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f>
                      <m:fPr>
                        <m:ctrlPr>
                          <a:rPr lang="en-GB" sz="2215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215"/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215"/>
                          <m:t>5</m:t>
                        </m:r>
                      </m:den>
                    </m:f>
                  </m:oMath>
                </a14:m>
                <a:r>
                  <a:rPr lang="en-GB" sz="2215" dirty="0"/>
                  <a:t> of them are on snowman 2</a:t>
                </a:r>
              </a:p>
            </p:txBody>
          </p:sp>
        </mc:Choice>
        <mc:Fallback>
          <p:sp>
            <p:nvSpPr>
              <p:cNvPr id="65" name="TextBox 64">
                <a:extLst>
                  <a:ext uri="{FF2B5EF4-FFF2-40B4-BE49-F238E27FC236}">
                    <a16:creationId xmlns:a16="http://schemas.microsoft.com/office/drawing/2014/main" id="{9AD4189C-A14B-400F-8A5E-C9650B9B0F3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66119" y="1571615"/>
                <a:ext cx="4888446" cy="627992"/>
              </a:xfrm>
              <a:prstGeom prst="rect">
                <a:avLst/>
              </a:prstGeom>
              <a:blipFill>
                <a:blip r:embed="rId5"/>
                <a:stretch>
                  <a:fillRect b="-679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66" name="TextBox 65">
                <a:extLst>
                  <a:ext uri="{FF2B5EF4-FFF2-40B4-BE49-F238E27FC236}">
                    <a16:creationId xmlns:a16="http://schemas.microsoft.com/office/drawing/2014/main" id="{9AD4189C-A14B-400F-8A5E-C9650B9B0F3D}"/>
                  </a:ext>
                </a:extLst>
              </p:cNvPr>
              <p:cNvSpPr txBox="1"/>
              <p:nvPr/>
            </p:nvSpPr>
            <p:spPr>
              <a:xfrm>
                <a:off x="4466119" y="2236121"/>
                <a:ext cx="4888446" cy="6261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f>
                      <m:fPr>
                        <m:ctrlPr>
                          <a:rPr lang="en-GB" sz="2215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215"/>
                          <m:t>4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215"/>
                          <m:t>15</m:t>
                        </m:r>
                      </m:den>
                    </m:f>
                  </m:oMath>
                </a14:m>
                <a:r>
                  <a:rPr lang="en-GB" sz="2215" dirty="0"/>
                  <a:t> of them are on snowman 3</a:t>
                </a:r>
              </a:p>
            </p:txBody>
          </p:sp>
        </mc:Choice>
        <mc:Fallback>
          <p:sp>
            <p:nvSpPr>
              <p:cNvPr id="66" name="TextBox 65">
                <a:extLst>
                  <a:ext uri="{FF2B5EF4-FFF2-40B4-BE49-F238E27FC236}">
                    <a16:creationId xmlns:a16="http://schemas.microsoft.com/office/drawing/2014/main" id="{9AD4189C-A14B-400F-8A5E-C9650B9B0F3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66119" y="2236121"/>
                <a:ext cx="4888446" cy="626197"/>
              </a:xfrm>
              <a:prstGeom prst="rect">
                <a:avLst/>
              </a:prstGeom>
              <a:blipFill>
                <a:blip r:embed="rId6"/>
                <a:stretch>
                  <a:fillRect b="-679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6" name="TextBox 25"/>
              <p:cNvSpPr txBox="1"/>
              <p:nvPr/>
            </p:nvSpPr>
            <p:spPr>
              <a:xfrm>
                <a:off x="701000" y="4159533"/>
                <a:ext cx="2232988" cy="71577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585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585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585"/>
                          <m:t>3</m:t>
                        </m:r>
                      </m:den>
                    </m:f>
                  </m:oMath>
                </a14:m>
                <a:r>
                  <a:rPr lang="en-GB" sz="2585" dirty="0"/>
                  <a:t> of </a:t>
                </a:r>
                <a:r>
                  <a:rPr lang="en-GB" sz="2585" dirty="0">
                    <a:solidFill>
                      <a:schemeClr val="accent1"/>
                    </a:solidFill>
                  </a:rPr>
                  <a:t>30</a:t>
                </a:r>
                <a:r>
                  <a:rPr lang="en-GB" sz="2585" dirty="0"/>
                  <a:t>   </a:t>
                </a:r>
                <a14:m>
                  <m:oMath xmlns:m="http://schemas.openxmlformats.org/officeDocument/2006/math">
                    <m:r>
                      <a:rPr lang="en-GB" sz="2585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585" dirty="0"/>
                  <a:t> 10</a:t>
                </a:r>
              </a:p>
            </p:txBody>
          </p:sp>
        </mc:Choice>
        <mc:Fallback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1000" y="4159533"/>
                <a:ext cx="2232988" cy="715773"/>
              </a:xfrm>
              <a:prstGeom prst="rect">
                <a:avLst/>
              </a:prstGeom>
              <a:blipFill>
                <a:blip r:embed="rId7"/>
                <a:stretch>
                  <a:fillRect b="-1016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Rounded Rectangle 26"/>
          <p:cNvSpPr/>
          <p:nvPr/>
        </p:nvSpPr>
        <p:spPr>
          <a:xfrm>
            <a:off x="1334394" y="4159533"/>
            <a:ext cx="589826" cy="787407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62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9" name="TextBox 28"/>
              <p:cNvSpPr txBox="1"/>
              <p:nvPr/>
            </p:nvSpPr>
            <p:spPr>
              <a:xfrm>
                <a:off x="2933988" y="4159533"/>
                <a:ext cx="2232988" cy="71744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585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585"/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585"/>
                          <m:t>5</m:t>
                        </m:r>
                      </m:den>
                    </m:f>
                  </m:oMath>
                </a14:m>
                <a:r>
                  <a:rPr lang="en-GB" sz="2585" dirty="0"/>
                  <a:t> of 30</a:t>
                </a:r>
                <a:r>
                  <a:rPr lang="en-GB" sz="2585" dirty="0">
                    <a:solidFill>
                      <a:schemeClr val="accent1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n-GB" sz="2585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585" dirty="0">
                    <a:solidFill>
                      <a:schemeClr val="accent1"/>
                    </a:solidFill>
                  </a:rPr>
                  <a:t> 12 </a:t>
                </a:r>
              </a:p>
            </p:txBody>
          </p:sp>
        </mc:Choice>
        <mc:Fallback>
          <p:sp>
            <p:nvSpPr>
              <p:cNvPr id="29" name="TextBox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33988" y="4159533"/>
                <a:ext cx="2232988" cy="717440"/>
              </a:xfrm>
              <a:prstGeom prst="rect">
                <a:avLst/>
              </a:prstGeom>
              <a:blipFill>
                <a:blip r:embed="rId8"/>
                <a:stretch>
                  <a:fillRect b="-1016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Rounded Rectangle 29"/>
          <p:cNvSpPr/>
          <p:nvPr/>
        </p:nvSpPr>
        <p:spPr>
          <a:xfrm>
            <a:off x="4277605" y="4198968"/>
            <a:ext cx="589826" cy="787407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62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1" name="TextBox 30"/>
              <p:cNvSpPr txBox="1"/>
              <p:nvPr/>
            </p:nvSpPr>
            <p:spPr>
              <a:xfrm>
                <a:off x="5394099" y="4159533"/>
                <a:ext cx="2232988" cy="71532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585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585"/>
                          <m:t>4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585"/>
                          <m:t>15</m:t>
                        </m:r>
                      </m:den>
                    </m:f>
                  </m:oMath>
                </a14:m>
                <a:r>
                  <a:rPr lang="en-GB" sz="2585" dirty="0"/>
                  <a:t> of 30 </a:t>
                </a:r>
                <a14:m>
                  <m:oMath xmlns:m="http://schemas.openxmlformats.org/officeDocument/2006/math">
                    <m:r>
                      <a:rPr lang="en-GB" sz="2585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585" dirty="0">
                    <a:solidFill>
                      <a:schemeClr val="accent1"/>
                    </a:solidFill>
                  </a:rPr>
                  <a:t> 8 </a:t>
                </a:r>
              </a:p>
            </p:txBody>
          </p:sp>
        </mc:Choice>
        <mc:Fallback>
          <p:sp>
            <p:nvSpPr>
              <p:cNvPr id="31" name="TextBox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94099" y="4159533"/>
                <a:ext cx="2232988" cy="715324"/>
              </a:xfrm>
              <a:prstGeom prst="rect">
                <a:avLst/>
              </a:prstGeom>
              <a:blipFill>
                <a:blip r:embed="rId9"/>
                <a:stretch>
                  <a:fillRect b="-1016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2" name="Rounded Rectangle 31"/>
          <p:cNvSpPr/>
          <p:nvPr/>
        </p:nvSpPr>
        <p:spPr>
          <a:xfrm>
            <a:off x="6910342" y="4179251"/>
            <a:ext cx="589826" cy="787407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62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1313531"/>
              </p:ext>
            </p:extLst>
          </p:nvPr>
        </p:nvGraphicFramePr>
        <p:xfrm>
          <a:off x="3096540" y="4315647"/>
          <a:ext cx="2942119" cy="34231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80706">
                  <a:extLst>
                    <a:ext uri="{9D8B030D-6E8A-4147-A177-3AD203B41FA5}">
                      <a16:colId xmlns:a16="http://schemas.microsoft.com/office/drawing/2014/main" val="414238523"/>
                    </a:ext>
                  </a:extLst>
                </a:gridCol>
                <a:gridCol w="980706">
                  <a:extLst>
                    <a:ext uri="{9D8B030D-6E8A-4147-A177-3AD203B41FA5}">
                      <a16:colId xmlns:a16="http://schemas.microsoft.com/office/drawing/2014/main" val="649575691"/>
                    </a:ext>
                  </a:extLst>
                </a:gridCol>
                <a:gridCol w="980706">
                  <a:extLst>
                    <a:ext uri="{9D8B030D-6E8A-4147-A177-3AD203B41FA5}">
                      <a16:colId xmlns:a16="http://schemas.microsoft.com/office/drawing/2014/main" val="3380604228"/>
                    </a:ext>
                  </a:extLst>
                </a:gridCol>
              </a:tblGrid>
              <a:tr h="342314"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6538961"/>
                  </a:ext>
                </a:extLst>
              </a:tr>
            </a:tbl>
          </a:graphicData>
        </a:graphic>
      </p:graphicFrame>
      <p:sp>
        <p:nvSpPr>
          <p:cNvPr id="34" name="TextBox 33">
            <a:extLst>
              <a:ext uri="{FF2B5EF4-FFF2-40B4-BE49-F238E27FC236}">
                <a16:creationId xmlns:a16="http://schemas.microsoft.com/office/drawing/2014/main" id="{9AD4189C-A14B-400F-8A5E-C9650B9B0F3D}"/>
              </a:ext>
            </a:extLst>
          </p:cNvPr>
          <p:cNvSpPr txBox="1"/>
          <p:nvPr/>
        </p:nvSpPr>
        <p:spPr>
          <a:xfrm>
            <a:off x="3124165" y="4263984"/>
            <a:ext cx="9230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10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9AD4189C-A14B-400F-8A5E-C9650B9B0F3D}"/>
              </a:ext>
            </a:extLst>
          </p:cNvPr>
          <p:cNvSpPr txBox="1"/>
          <p:nvPr/>
        </p:nvSpPr>
        <p:spPr>
          <a:xfrm>
            <a:off x="3721316" y="4263984"/>
            <a:ext cx="16764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10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9AD4189C-A14B-400F-8A5E-C9650B9B0F3D}"/>
              </a:ext>
            </a:extLst>
          </p:cNvPr>
          <p:cNvSpPr txBox="1"/>
          <p:nvPr/>
        </p:nvSpPr>
        <p:spPr>
          <a:xfrm>
            <a:off x="4673109" y="4263984"/>
            <a:ext cx="16764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10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41878612"/>
              </p:ext>
            </p:extLst>
          </p:nvPr>
        </p:nvGraphicFramePr>
        <p:xfrm>
          <a:off x="4938964" y="4320107"/>
          <a:ext cx="3642974" cy="34231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28595">
                  <a:extLst>
                    <a:ext uri="{9D8B030D-6E8A-4147-A177-3AD203B41FA5}">
                      <a16:colId xmlns:a16="http://schemas.microsoft.com/office/drawing/2014/main" val="1449887392"/>
                    </a:ext>
                  </a:extLst>
                </a:gridCol>
                <a:gridCol w="728595">
                  <a:extLst>
                    <a:ext uri="{9D8B030D-6E8A-4147-A177-3AD203B41FA5}">
                      <a16:colId xmlns:a16="http://schemas.microsoft.com/office/drawing/2014/main" val="2902421269"/>
                    </a:ext>
                  </a:extLst>
                </a:gridCol>
                <a:gridCol w="728595">
                  <a:extLst>
                    <a:ext uri="{9D8B030D-6E8A-4147-A177-3AD203B41FA5}">
                      <a16:colId xmlns:a16="http://schemas.microsoft.com/office/drawing/2014/main" val="3414102280"/>
                    </a:ext>
                  </a:extLst>
                </a:gridCol>
                <a:gridCol w="728595">
                  <a:extLst>
                    <a:ext uri="{9D8B030D-6E8A-4147-A177-3AD203B41FA5}">
                      <a16:colId xmlns:a16="http://schemas.microsoft.com/office/drawing/2014/main" val="3622105031"/>
                    </a:ext>
                  </a:extLst>
                </a:gridCol>
                <a:gridCol w="728595">
                  <a:extLst>
                    <a:ext uri="{9D8B030D-6E8A-4147-A177-3AD203B41FA5}">
                      <a16:colId xmlns:a16="http://schemas.microsoft.com/office/drawing/2014/main" val="1373349019"/>
                    </a:ext>
                  </a:extLst>
                </a:gridCol>
              </a:tblGrid>
              <a:tr h="342314"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26929421"/>
                  </a:ext>
                </a:extLst>
              </a:tr>
            </a:tbl>
          </a:graphicData>
        </a:graphic>
      </p:graphicFrame>
      <p:sp>
        <p:nvSpPr>
          <p:cNvPr id="38" name="Right Brace 37"/>
          <p:cNvSpPr/>
          <p:nvPr/>
        </p:nvSpPr>
        <p:spPr>
          <a:xfrm rot="16200000">
            <a:off x="6548351" y="2230394"/>
            <a:ext cx="441739" cy="3625435"/>
          </a:xfrm>
          <a:prstGeom prst="righ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1662"/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9AD4189C-A14B-400F-8A5E-C9650B9B0F3D}"/>
              </a:ext>
            </a:extLst>
          </p:cNvPr>
          <p:cNvSpPr txBox="1"/>
          <p:nvPr/>
        </p:nvSpPr>
        <p:spPr>
          <a:xfrm>
            <a:off x="5960014" y="3339039"/>
            <a:ext cx="16764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30</a:t>
            </a:r>
          </a:p>
        </p:txBody>
      </p:sp>
      <p:sp>
        <p:nvSpPr>
          <p:cNvPr id="45" name="Right Brace 44"/>
          <p:cNvSpPr/>
          <p:nvPr/>
        </p:nvSpPr>
        <p:spPr>
          <a:xfrm rot="5400000">
            <a:off x="5554700" y="4127483"/>
            <a:ext cx="255894" cy="1423219"/>
          </a:xfrm>
          <a:prstGeom prst="righ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1662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9AD4189C-A14B-400F-8A5E-C9650B9B0F3D}"/>
              </a:ext>
            </a:extLst>
          </p:cNvPr>
          <p:cNvSpPr txBox="1"/>
          <p:nvPr/>
        </p:nvSpPr>
        <p:spPr>
          <a:xfrm>
            <a:off x="4795099" y="4932201"/>
            <a:ext cx="16764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?</a:t>
            </a:r>
          </a:p>
        </p:txBody>
      </p:sp>
      <p:sp>
        <p:nvSpPr>
          <p:cNvPr id="47" name="Right Brace 46"/>
          <p:cNvSpPr/>
          <p:nvPr/>
        </p:nvSpPr>
        <p:spPr>
          <a:xfrm rot="16200000">
            <a:off x="4354244" y="2579564"/>
            <a:ext cx="441739" cy="2927093"/>
          </a:xfrm>
          <a:prstGeom prst="righ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1662"/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9AD4189C-A14B-400F-8A5E-C9650B9B0F3D}"/>
              </a:ext>
            </a:extLst>
          </p:cNvPr>
          <p:cNvSpPr txBox="1"/>
          <p:nvPr/>
        </p:nvSpPr>
        <p:spPr>
          <a:xfrm>
            <a:off x="3697558" y="3386264"/>
            <a:ext cx="16764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?</a:t>
            </a:r>
          </a:p>
        </p:txBody>
      </p:sp>
      <p:pic>
        <p:nvPicPr>
          <p:cNvPr id="40" name="Picture 2" descr="Blank Snowman Template - ClipArt Best">
            <a:extLst>
              <a:ext uri="{FF2B5EF4-FFF2-40B4-BE49-F238E27FC236}">
                <a16:creationId xmlns:a16="http://schemas.microsoft.com/office/drawing/2014/main" id="{61233A73-0BD5-4461-8AA3-169E3977A03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30" t="18459" r="17984" b="9402"/>
          <a:stretch/>
        </p:blipFill>
        <p:spPr bwMode="auto">
          <a:xfrm>
            <a:off x="3618592" y="783432"/>
            <a:ext cx="1695055" cy="2346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908983DF-F842-4F75-9837-7D1AA8C2FE4B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l="30125" t="33494" r="37459" b="30350"/>
          <a:stretch/>
        </p:blipFill>
        <p:spPr>
          <a:xfrm>
            <a:off x="1303082" y="1179123"/>
            <a:ext cx="225650" cy="220180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8C9451CB-8492-4AE5-8CE8-86FB64852652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l="30125" t="33494" r="37459" b="30350"/>
          <a:stretch/>
        </p:blipFill>
        <p:spPr>
          <a:xfrm>
            <a:off x="1453149" y="1499107"/>
            <a:ext cx="225650" cy="220180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A5B21218-87AE-4DBF-A7D1-62C353E7613E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l="30125" t="33494" r="37459" b="30350"/>
          <a:stretch/>
        </p:blipFill>
        <p:spPr>
          <a:xfrm>
            <a:off x="1453149" y="1697154"/>
            <a:ext cx="225650" cy="220180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74AA8B0B-6D5D-41FF-844E-8E65096DF331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l="30125" t="33494" r="37459" b="30350"/>
          <a:stretch/>
        </p:blipFill>
        <p:spPr>
          <a:xfrm>
            <a:off x="1453149" y="2206166"/>
            <a:ext cx="225650" cy="220180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BA816B2B-2DAD-4A48-95ED-75E388BCE882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l="30125" t="33494" r="37459" b="30350"/>
          <a:stretch/>
        </p:blipFill>
        <p:spPr>
          <a:xfrm>
            <a:off x="1453149" y="2411687"/>
            <a:ext cx="225650" cy="220180"/>
          </a:xfrm>
          <a:prstGeom prst="rect">
            <a:avLst/>
          </a:prstGeom>
        </p:spPr>
      </p:pic>
      <p:pic>
        <p:nvPicPr>
          <p:cNvPr id="56" name="Picture 55">
            <a:extLst>
              <a:ext uri="{FF2B5EF4-FFF2-40B4-BE49-F238E27FC236}">
                <a16:creationId xmlns:a16="http://schemas.microsoft.com/office/drawing/2014/main" id="{217A8260-615E-4132-8B2F-13D082E365F0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l="30125" t="33494" r="37459" b="30350"/>
          <a:stretch/>
        </p:blipFill>
        <p:spPr>
          <a:xfrm>
            <a:off x="1453149" y="2604813"/>
            <a:ext cx="225650" cy="220180"/>
          </a:xfrm>
          <a:prstGeom prst="rect">
            <a:avLst/>
          </a:prstGeom>
        </p:spPr>
      </p:pic>
      <p:pic>
        <p:nvPicPr>
          <p:cNvPr id="57" name="Picture 56">
            <a:extLst>
              <a:ext uri="{FF2B5EF4-FFF2-40B4-BE49-F238E27FC236}">
                <a16:creationId xmlns:a16="http://schemas.microsoft.com/office/drawing/2014/main" id="{496CED8F-585D-482E-9CF6-90DC2CBB8163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l="30125" t="33494" r="37459" b="30350"/>
          <a:stretch/>
        </p:blipFill>
        <p:spPr>
          <a:xfrm>
            <a:off x="1478297" y="1214124"/>
            <a:ext cx="225650" cy="220180"/>
          </a:xfrm>
          <a:prstGeom prst="rect">
            <a:avLst/>
          </a:prstGeom>
        </p:spPr>
      </p:pic>
      <p:pic>
        <p:nvPicPr>
          <p:cNvPr id="67" name="Picture 66">
            <a:extLst>
              <a:ext uri="{FF2B5EF4-FFF2-40B4-BE49-F238E27FC236}">
                <a16:creationId xmlns:a16="http://schemas.microsoft.com/office/drawing/2014/main" id="{91493464-653C-4345-BEC3-D1887C9718B0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l="30125" t="33494" r="37459" b="30350"/>
          <a:stretch/>
        </p:blipFill>
        <p:spPr>
          <a:xfrm>
            <a:off x="1618634" y="928120"/>
            <a:ext cx="225650" cy="220180"/>
          </a:xfrm>
          <a:prstGeom prst="rect">
            <a:avLst/>
          </a:prstGeom>
        </p:spPr>
      </p:pic>
      <p:pic>
        <p:nvPicPr>
          <p:cNvPr id="68" name="Picture 67">
            <a:extLst>
              <a:ext uri="{FF2B5EF4-FFF2-40B4-BE49-F238E27FC236}">
                <a16:creationId xmlns:a16="http://schemas.microsoft.com/office/drawing/2014/main" id="{FD4B220E-3B71-49C9-9495-835D58BC5E17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l="30125" t="33494" r="37459" b="30350"/>
          <a:stretch/>
        </p:blipFill>
        <p:spPr>
          <a:xfrm>
            <a:off x="1344354" y="929005"/>
            <a:ext cx="225650" cy="220180"/>
          </a:xfrm>
          <a:prstGeom prst="rect">
            <a:avLst/>
          </a:prstGeom>
        </p:spPr>
      </p:pic>
      <p:pic>
        <p:nvPicPr>
          <p:cNvPr id="69" name="Picture 68">
            <a:extLst>
              <a:ext uri="{FF2B5EF4-FFF2-40B4-BE49-F238E27FC236}">
                <a16:creationId xmlns:a16="http://schemas.microsoft.com/office/drawing/2014/main" id="{D1F4BF30-3343-4B0C-8DBA-E42F9CE8FD9B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l="30125" t="33494" r="37459" b="30350"/>
          <a:stretch/>
        </p:blipFill>
        <p:spPr>
          <a:xfrm>
            <a:off x="1653782" y="1163584"/>
            <a:ext cx="225650" cy="22018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647626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26" grpId="0"/>
      <p:bldP spid="27" grpId="0" animBg="1"/>
      <p:bldP spid="27" grpId="1" animBg="1"/>
      <p:bldP spid="29" grpId="0"/>
      <p:bldP spid="30" grpId="0" animBg="1"/>
      <p:bldP spid="30" grpId="1" animBg="1"/>
      <p:bldP spid="31" grpId="0"/>
      <p:bldP spid="32" grpId="0" animBg="1"/>
      <p:bldP spid="32" grpId="1" animBg="1"/>
      <p:bldP spid="34" grpId="0"/>
      <p:bldP spid="34" grpId="1"/>
      <p:bldP spid="35" grpId="0"/>
      <p:bldP spid="35" grpId="1"/>
      <p:bldP spid="36" grpId="0"/>
      <p:bldP spid="36" grpId="1"/>
      <p:bldP spid="38" grpId="0" animBg="1"/>
      <p:bldP spid="38" grpId="1" animBg="1"/>
      <p:bldP spid="44" grpId="0"/>
      <p:bldP spid="44" grpId="1"/>
      <p:bldP spid="45" grpId="0" animBg="1"/>
      <p:bldP spid="45" grpId="1" animBg="1"/>
      <p:bldP spid="46" grpId="0"/>
      <p:bldP spid="46" grpId="1"/>
      <p:bldP spid="47" grpId="0" animBg="1"/>
      <p:bldP spid="47" grpId="1" animBg="1"/>
      <p:bldP spid="48" grpId="0"/>
      <p:bldP spid="48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77472" y="944606"/>
            <a:ext cx="6752491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215" dirty="0"/>
              <a:t>Equipment needed to decorate a snowman: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145B8E3-1592-4F68-818C-8CA7B1D1EDA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0125" t="33494" r="37459" b="30350"/>
          <a:stretch/>
        </p:blipFill>
        <p:spPr>
          <a:xfrm>
            <a:off x="811475" y="1461543"/>
            <a:ext cx="426606" cy="41626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07178" y="1877807"/>
            <a:ext cx="1325325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215" dirty="0"/>
              <a:t>5 buttons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395212" y="1877807"/>
            <a:ext cx="1136521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215" dirty="0"/>
              <a:t>1 carrot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778060" y="1359744"/>
            <a:ext cx="414088" cy="72814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304298" y="1877807"/>
            <a:ext cx="1136521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215" dirty="0"/>
              <a:t>2 sticks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077568" y="1877807"/>
            <a:ext cx="1136521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215" dirty="0"/>
              <a:t>1 hat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282576" y="1877807"/>
            <a:ext cx="1136521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215" dirty="0"/>
              <a:t>1 scarf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238082" y="2608868"/>
            <a:ext cx="1494013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215" dirty="0"/>
              <a:t>Dexter has: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542" y="2509085"/>
            <a:ext cx="874400" cy="603846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555459" y="3147984"/>
            <a:ext cx="1494013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215" dirty="0"/>
              <a:t>97 buttons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390099" y="3147984"/>
            <a:ext cx="1494013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215" dirty="0"/>
              <a:t>22 carrots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224739" y="3147984"/>
            <a:ext cx="1494013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215" dirty="0"/>
              <a:t>39 sticks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935950" y="3147984"/>
            <a:ext cx="1494013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215" dirty="0"/>
              <a:t>21 hats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214088" y="3147984"/>
            <a:ext cx="1494013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215"/>
              <a:t>20 scarves</a:t>
            </a:r>
            <a:endParaRPr lang="en-GB" sz="2215" dirty="0"/>
          </a:p>
        </p:txBody>
      </p:sp>
      <p:sp>
        <p:nvSpPr>
          <p:cNvPr id="17" name="TextBox 16"/>
          <p:cNvSpPr txBox="1"/>
          <p:nvPr/>
        </p:nvSpPr>
        <p:spPr>
          <a:xfrm>
            <a:off x="1840595" y="3781279"/>
            <a:ext cx="5786245" cy="7740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15" dirty="0"/>
              <a:t>What is the maximum amount of snowmen Dexter can fully decorate?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755484E4-C96D-4369-9479-B8800F0252F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030321" y="4464005"/>
            <a:ext cx="689580" cy="689580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8C3DBBA1-EDA7-4139-A438-BF681231F5AF}"/>
              </a:ext>
            </a:extLst>
          </p:cNvPr>
          <p:cNvSpPr txBox="1"/>
          <p:nvPr/>
        </p:nvSpPr>
        <p:spPr>
          <a:xfrm>
            <a:off x="6463715" y="4595718"/>
            <a:ext cx="1933972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15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5697DAA4-4B8D-4E47-816B-EE0F869160A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330012" y="1336797"/>
            <a:ext cx="836650" cy="754086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70EF517C-C9BE-4CC2-BE4C-2C0A6FF666B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935950" y="1307614"/>
            <a:ext cx="900282" cy="811439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9">
            <a:clrChange>
              <a:clrFrom>
                <a:srgbClr val="F7F7F7"/>
              </a:clrFrom>
              <a:clrTo>
                <a:srgbClr val="F7F7F7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347836" y="1396112"/>
            <a:ext cx="840942" cy="54661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9214361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/>
      <p:bldP spid="13" grpId="0"/>
      <p:bldP spid="14" grpId="0"/>
      <p:bldP spid="15" grpId="0"/>
      <p:bldP spid="16" grpId="0"/>
      <p:bldP spid="17" grpId="0"/>
      <p:bldP spid="1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77472" y="944606"/>
            <a:ext cx="6752491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215" dirty="0"/>
              <a:t>Equipment needed to decorate a snowman: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145B8E3-1592-4F68-818C-8CA7B1D1EDA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0125" t="33494" r="37459" b="30350"/>
          <a:stretch/>
        </p:blipFill>
        <p:spPr>
          <a:xfrm>
            <a:off x="811475" y="1461543"/>
            <a:ext cx="426606" cy="41626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07178" y="1877807"/>
            <a:ext cx="1325325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215" dirty="0"/>
              <a:t>5 buttons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395212" y="1877807"/>
            <a:ext cx="1136521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215" dirty="0"/>
              <a:t>1 carrot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778060" y="1357130"/>
            <a:ext cx="414088" cy="72814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304298" y="1877807"/>
            <a:ext cx="1136521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215" dirty="0"/>
              <a:t>2 sticks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077568" y="1877807"/>
            <a:ext cx="1136521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215" dirty="0"/>
              <a:t>1 hat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282576" y="1877807"/>
            <a:ext cx="1136521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215" dirty="0"/>
              <a:t>1 scarf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238082" y="2608868"/>
            <a:ext cx="1494013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215" dirty="0"/>
              <a:t>Dexter has: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542" y="2509085"/>
            <a:ext cx="874400" cy="603846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555459" y="3147984"/>
            <a:ext cx="1494013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215" dirty="0"/>
              <a:t>97 buttons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390099" y="3147984"/>
            <a:ext cx="1494013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215" dirty="0"/>
              <a:t>22 carrots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224739" y="3147984"/>
            <a:ext cx="1494013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215" dirty="0"/>
              <a:t>39 sticks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935950" y="3147984"/>
            <a:ext cx="1494013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215" dirty="0"/>
              <a:t>21 hats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214088" y="3147984"/>
            <a:ext cx="1494013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215" dirty="0"/>
              <a:t>20 scarves</a:t>
            </a:r>
          </a:p>
        </p:txBody>
      </p:sp>
      <p:graphicFrame>
        <p:nvGraphicFramePr>
          <p:cNvPr id="20" name="Table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19946047"/>
              </p:ext>
            </p:extLst>
          </p:nvPr>
        </p:nvGraphicFramePr>
        <p:xfrm>
          <a:off x="677472" y="3673350"/>
          <a:ext cx="5403198" cy="68462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47599">
                  <a:extLst>
                    <a:ext uri="{9D8B030D-6E8A-4147-A177-3AD203B41FA5}">
                      <a16:colId xmlns:a16="http://schemas.microsoft.com/office/drawing/2014/main" val="926679049"/>
                    </a:ext>
                  </a:extLst>
                </a:gridCol>
                <a:gridCol w="872169">
                  <a:extLst>
                    <a:ext uri="{9D8B030D-6E8A-4147-A177-3AD203B41FA5}">
                      <a16:colId xmlns:a16="http://schemas.microsoft.com/office/drawing/2014/main" val="986117302"/>
                    </a:ext>
                  </a:extLst>
                </a:gridCol>
                <a:gridCol w="870858">
                  <a:extLst>
                    <a:ext uri="{9D8B030D-6E8A-4147-A177-3AD203B41FA5}">
                      <a16:colId xmlns:a16="http://schemas.microsoft.com/office/drawing/2014/main" val="3850696227"/>
                    </a:ext>
                  </a:extLst>
                </a:gridCol>
                <a:gridCol w="870858">
                  <a:extLst>
                    <a:ext uri="{9D8B030D-6E8A-4147-A177-3AD203B41FA5}">
                      <a16:colId xmlns:a16="http://schemas.microsoft.com/office/drawing/2014/main" val="1762237660"/>
                    </a:ext>
                  </a:extLst>
                </a:gridCol>
                <a:gridCol w="870858">
                  <a:extLst>
                    <a:ext uri="{9D8B030D-6E8A-4147-A177-3AD203B41FA5}">
                      <a16:colId xmlns:a16="http://schemas.microsoft.com/office/drawing/2014/main" val="517355829"/>
                    </a:ext>
                  </a:extLst>
                </a:gridCol>
                <a:gridCol w="870858">
                  <a:extLst>
                    <a:ext uri="{9D8B030D-6E8A-4147-A177-3AD203B41FA5}">
                      <a16:colId xmlns:a16="http://schemas.microsoft.com/office/drawing/2014/main" val="1369073834"/>
                    </a:ext>
                  </a:extLst>
                </a:gridCol>
              </a:tblGrid>
              <a:tr h="342314">
                <a:tc>
                  <a:txBody>
                    <a:bodyPr/>
                    <a:lstStyle/>
                    <a:p>
                      <a:pPr algn="ctr"/>
                      <a:r>
                        <a:rPr lang="en-GB" sz="1500" dirty="0">
                          <a:solidFill>
                            <a:schemeClr val="tx1"/>
                          </a:solidFill>
                        </a:rPr>
                        <a:t>Snowmen</a:t>
                      </a: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>
                          <a:solidFill>
                            <a:schemeClr val="tx1"/>
                          </a:solidFill>
                        </a:rPr>
                        <a:t>Buttons</a:t>
                      </a: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>
                          <a:solidFill>
                            <a:schemeClr val="tx1"/>
                          </a:solidFill>
                        </a:rPr>
                        <a:t>Carrot</a:t>
                      </a: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>
                          <a:solidFill>
                            <a:schemeClr val="tx1"/>
                          </a:solidFill>
                        </a:rPr>
                        <a:t>Sticks</a:t>
                      </a: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>
                          <a:solidFill>
                            <a:schemeClr val="tx1"/>
                          </a:solidFill>
                        </a:rPr>
                        <a:t>Hat</a:t>
                      </a: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>
                          <a:solidFill>
                            <a:schemeClr val="tx1"/>
                          </a:solidFill>
                        </a:rPr>
                        <a:t>Scarf</a:t>
                      </a: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24634528"/>
                  </a:ext>
                </a:extLst>
              </a:tr>
              <a:tr h="342314"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54187517"/>
                  </a:ext>
                </a:extLst>
              </a:tr>
            </a:tbl>
          </a:graphicData>
        </a:graphic>
      </p:graphicFrame>
      <p:sp>
        <p:nvSpPr>
          <p:cNvPr id="21" name="TextBox 20"/>
          <p:cNvSpPr txBox="1"/>
          <p:nvPr/>
        </p:nvSpPr>
        <p:spPr>
          <a:xfrm>
            <a:off x="938007" y="3965391"/>
            <a:ext cx="493998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215" dirty="0"/>
              <a:t>22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2805394" y="3965391"/>
            <a:ext cx="493998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215" dirty="0"/>
              <a:t>22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870738" y="3965391"/>
            <a:ext cx="719821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215" dirty="0"/>
              <a:t>110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938007" y="3965391"/>
            <a:ext cx="493998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215" dirty="0"/>
              <a:t>20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5385708" y="3965391"/>
            <a:ext cx="493998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215" dirty="0"/>
              <a:t>20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4559730" y="3965391"/>
            <a:ext cx="493998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215" dirty="0"/>
              <a:t>20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2805394" y="3965391"/>
            <a:ext cx="493998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215" dirty="0"/>
              <a:t>20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1863521" y="3965391"/>
            <a:ext cx="802891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215" dirty="0"/>
              <a:t>100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938007" y="3965391"/>
            <a:ext cx="493998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215" dirty="0"/>
              <a:t>19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2805394" y="3965391"/>
            <a:ext cx="493998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215" dirty="0"/>
              <a:t>19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4559730" y="3965391"/>
            <a:ext cx="493998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215" dirty="0"/>
              <a:t>19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5385708" y="3965391"/>
            <a:ext cx="493998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215" dirty="0"/>
              <a:t>19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1955682" y="3965391"/>
            <a:ext cx="493998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215" dirty="0"/>
              <a:t>95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700756" y="3965391"/>
            <a:ext cx="493998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215" dirty="0"/>
              <a:t>38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1384555" y="4579618"/>
            <a:ext cx="5022954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215" dirty="0"/>
              <a:t>Dexter can decorate 19 snowmen.</a:t>
            </a:r>
          </a:p>
        </p:txBody>
      </p:sp>
      <p:pic>
        <p:nvPicPr>
          <p:cNvPr id="38" name="Picture 37"/>
          <p:cNvPicPr>
            <a:picLocks noChangeAspect="1"/>
          </p:cNvPicPr>
          <p:nvPr/>
        </p:nvPicPr>
        <p:blipFill>
          <a:blip r:embed="rId6">
            <a:clrChange>
              <a:clrFrom>
                <a:srgbClr val="F7F7F7"/>
              </a:clrFrom>
              <a:clrTo>
                <a:srgbClr val="F7F7F7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347836" y="1396112"/>
            <a:ext cx="840942" cy="546612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A1E870E7-3BFD-456F-901C-E8768693448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330012" y="1336797"/>
            <a:ext cx="836650" cy="754086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FB6D0B68-7CB8-43E0-B88A-CC37B1D3279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935950" y="1307614"/>
            <a:ext cx="900282" cy="81143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078257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0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9" grpId="0"/>
      <p:bldP spid="12" grpId="0"/>
      <p:bldP spid="13" grpId="0"/>
      <p:bldP spid="16" grpId="0"/>
      <p:bldP spid="21" grpId="0"/>
      <p:bldP spid="21" grpId="1"/>
      <p:bldP spid="22" grpId="0"/>
      <p:bldP spid="22" grpId="1"/>
      <p:bldP spid="23" grpId="0"/>
      <p:bldP spid="23" grpId="1"/>
      <p:bldP spid="24" grpId="0"/>
      <p:bldP spid="24" grpId="1"/>
      <p:bldP spid="25" grpId="0"/>
      <p:bldP spid="25" grpId="1"/>
      <p:bldP spid="26" grpId="0"/>
      <p:bldP spid="26" grpId="1"/>
      <p:bldP spid="27" grpId="0"/>
      <p:bldP spid="27" grpId="1"/>
      <p:bldP spid="28" grpId="0"/>
      <p:bldP spid="28" grpId="1"/>
      <p:bldP spid="29" grpId="0"/>
      <p:bldP spid="30" grpId="0"/>
      <p:bldP spid="31" grpId="0"/>
      <p:bldP spid="32" grpId="0"/>
      <p:bldP spid="33" grpId="0"/>
      <p:bldP spid="34" grpId="0"/>
      <p:bldP spid="3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TextBox 52">
            <a:extLst>
              <a:ext uri="{FF2B5EF4-FFF2-40B4-BE49-F238E27FC236}">
                <a16:creationId xmlns:a16="http://schemas.microsoft.com/office/drawing/2014/main" id="{23CE95A2-6D4F-4DE0-9845-5B242AF789F3}"/>
              </a:ext>
            </a:extLst>
          </p:cNvPr>
          <p:cNvSpPr txBox="1"/>
          <p:nvPr/>
        </p:nvSpPr>
        <p:spPr>
          <a:xfrm>
            <a:off x="938007" y="3965391"/>
            <a:ext cx="493998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215" dirty="0"/>
              <a:t>19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62134145-7F6F-44DD-A6E0-5A0E7D211CA0}"/>
              </a:ext>
            </a:extLst>
          </p:cNvPr>
          <p:cNvSpPr txBox="1"/>
          <p:nvPr/>
        </p:nvSpPr>
        <p:spPr>
          <a:xfrm>
            <a:off x="1955682" y="3965391"/>
            <a:ext cx="493998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215" dirty="0"/>
              <a:t>95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498D33EE-5C64-4AC6-BDF9-1769A0CA1DAC}"/>
              </a:ext>
            </a:extLst>
          </p:cNvPr>
          <p:cNvSpPr txBox="1"/>
          <p:nvPr/>
        </p:nvSpPr>
        <p:spPr>
          <a:xfrm>
            <a:off x="2805394" y="3965391"/>
            <a:ext cx="493998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215" dirty="0"/>
              <a:t>19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DC8684B2-AB78-404F-BFC6-3FAD61311D3A}"/>
              </a:ext>
            </a:extLst>
          </p:cNvPr>
          <p:cNvSpPr txBox="1"/>
          <p:nvPr/>
        </p:nvSpPr>
        <p:spPr>
          <a:xfrm>
            <a:off x="4559730" y="3965391"/>
            <a:ext cx="493998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215" dirty="0"/>
              <a:t>19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343C1DE3-8D82-493E-861C-7A463681BEBF}"/>
              </a:ext>
            </a:extLst>
          </p:cNvPr>
          <p:cNvSpPr txBox="1"/>
          <p:nvPr/>
        </p:nvSpPr>
        <p:spPr>
          <a:xfrm>
            <a:off x="5385708" y="3965391"/>
            <a:ext cx="493998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215" dirty="0"/>
              <a:t>19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677472" y="944606"/>
            <a:ext cx="6752491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215" dirty="0"/>
              <a:t>Equipment needed to decorate a snowman: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07178" y="1877807"/>
            <a:ext cx="1325325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215" dirty="0"/>
              <a:t>5 buttons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395212" y="1877807"/>
            <a:ext cx="1136521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215" dirty="0"/>
              <a:t>1 carrot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304298" y="1877807"/>
            <a:ext cx="1136521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215" dirty="0"/>
              <a:t>2 sticks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077568" y="1877807"/>
            <a:ext cx="1136521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215" dirty="0"/>
              <a:t>1 hat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282576" y="1877807"/>
            <a:ext cx="1136521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215" dirty="0"/>
              <a:t>1 scarf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238082" y="2608868"/>
            <a:ext cx="1494013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215" dirty="0"/>
              <a:t>Dexter has: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542" y="2509085"/>
            <a:ext cx="874400" cy="603846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555459" y="3147984"/>
            <a:ext cx="1494013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215" dirty="0"/>
              <a:t>97 buttons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390099" y="3147984"/>
            <a:ext cx="1494013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215" dirty="0"/>
              <a:t>22 carrots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224739" y="3147984"/>
            <a:ext cx="1494013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215" dirty="0"/>
              <a:t>39 sticks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935950" y="3147984"/>
            <a:ext cx="1494013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215" dirty="0"/>
              <a:t>21 hats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214088" y="3147984"/>
            <a:ext cx="1494013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215" dirty="0"/>
              <a:t>20 scarves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1384555" y="4579618"/>
            <a:ext cx="5022954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215" dirty="0"/>
              <a:t>Dexter can decorate 19 snowmen.</a:t>
            </a:r>
          </a:p>
        </p:txBody>
      </p:sp>
      <p:sp>
        <p:nvSpPr>
          <p:cNvPr id="36" name="Rectangle: Rounded Corners 58">
            <a:extLst>
              <a:ext uri="{FF2B5EF4-FFF2-40B4-BE49-F238E27FC236}">
                <a16:creationId xmlns:a16="http://schemas.microsoft.com/office/drawing/2014/main" id="{C85A75B9-6F55-4E9E-A6CF-C6C3555469EB}"/>
              </a:ext>
            </a:extLst>
          </p:cNvPr>
          <p:cNvSpPr/>
          <p:nvPr/>
        </p:nvSpPr>
        <p:spPr>
          <a:xfrm>
            <a:off x="6143758" y="3574137"/>
            <a:ext cx="2515569" cy="1631835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txBody>
          <a:bodyPr wrap="square" anchor="ctr">
            <a:noAutofit/>
          </a:bodyPr>
          <a:lstStyle/>
          <a:p>
            <a:pPr algn="ctr"/>
            <a:r>
              <a:rPr lang="en-GB" sz="2031" dirty="0"/>
              <a:t>How much more of each equipment will Dexter need to decorate 20 snowmen?</a:t>
            </a:r>
          </a:p>
        </p:txBody>
      </p:sp>
      <p:sp>
        <p:nvSpPr>
          <p:cNvPr id="37" name="Rectangle: Rounded Corners 58">
            <a:extLst>
              <a:ext uri="{FF2B5EF4-FFF2-40B4-BE49-F238E27FC236}">
                <a16:creationId xmlns:a16="http://schemas.microsoft.com/office/drawing/2014/main" id="{C85A75B9-6F55-4E9E-A6CF-C6C3555469EB}"/>
              </a:ext>
            </a:extLst>
          </p:cNvPr>
          <p:cNvSpPr/>
          <p:nvPr/>
        </p:nvSpPr>
        <p:spPr>
          <a:xfrm>
            <a:off x="6143758" y="3574137"/>
            <a:ext cx="2515569" cy="1631835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txBody>
          <a:bodyPr wrap="square" anchor="ctr">
            <a:noAutofit/>
          </a:bodyPr>
          <a:lstStyle/>
          <a:p>
            <a:pPr algn="ctr"/>
            <a:r>
              <a:rPr lang="en-GB" sz="2031" dirty="0"/>
              <a:t>How much more of each equipment will Dexter need to decorate 30 snowmen?</a:t>
            </a:r>
          </a:p>
        </p:txBody>
      </p:sp>
      <p:sp>
        <p:nvSpPr>
          <p:cNvPr id="38" name="Rectangle: Rounded Corners 58">
            <a:extLst>
              <a:ext uri="{FF2B5EF4-FFF2-40B4-BE49-F238E27FC236}">
                <a16:creationId xmlns:a16="http://schemas.microsoft.com/office/drawing/2014/main" id="{C85A75B9-6F55-4E9E-A6CF-C6C3555469EB}"/>
              </a:ext>
            </a:extLst>
          </p:cNvPr>
          <p:cNvSpPr/>
          <p:nvPr/>
        </p:nvSpPr>
        <p:spPr>
          <a:xfrm>
            <a:off x="6143758" y="3574137"/>
            <a:ext cx="2515569" cy="1631835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txBody>
          <a:bodyPr wrap="square" anchor="ctr">
            <a:noAutofit/>
          </a:bodyPr>
          <a:lstStyle/>
          <a:p>
            <a:pPr algn="ctr"/>
            <a:r>
              <a:rPr lang="en-GB" sz="2031" dirty="0"/>
              <a:t>How much more of each equipment will Dexter need to decorate 100 snowmen?</a:t>
            </a:r>
          </a:p>
        </p:txBody>
      </p:sp>
      <p:pic>
        <p:nvPicPr>
          <p:cNvPr id="42" name="Picture 41">
            <a:extLst>
              <a:ext uri="{FF2B5EF4-FFF2-40B4-BE49-F238E27FC236}">
                <a16:creationId xmlns:a16="http://schemas.microsoft.com/office/drawing/2014/main" id="{C5F6F453-F088-4EEF-B61A-FC3026C649B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0125" t="33494" r="37459" b="30350"/>
          <a:stretch/>
        </p:blipFill>
        <p:spPr>
          <a:xfrm>
            <a:off x="811475" y="1461543"/>
            <a:ext cx="426606" cy="416264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71D93DF3-6088-4EF3-8A98-626606E83AE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778060" y="1357130"/>
            <a:ext cx="414088" cy="728142"/>
          </a:xfrm>
          <a:prstGeom prst="rect">
            <a:avLst/>
          </a:prstGeom>
        </p:spPr>
      </p:pic>
      <p:graphicFrame>
        <p:nvGraphicFramePr>
          <p:cNvPr id="44" name="Table 43">
            <a:extLst>
              <a:ext uri="{FF2B5EF4-FFF2-40B4-BE49-F238E27FC236}">
                <a16:creationId xmlns:a16="http://schemas.microsoft.com/office/drawing/2014/main" id="{F84A65FA-76E0-4E93-84CE-7F0C297FA03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0823379"/>
              </p:ext>
            </p:extLst>
          </p:nvPr>
        </p:nvGraphicFramePr>
        <p:xfrm>
          <a:off x="677472" y="3673350"/>
          <a:ext cx="5403198" cy="68462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47599">
                  <a:extLst>
                    <a:ext uri="{9D8B030D-6E8A-4147-A177-3AD203B41FA5}">
                      <a16:colId xmlns:a16="http://schemas.microsoft.com/office/drawing/2014/main" val="926679049"/>
                    </a:ext>
                  </a:extLst>
                </a:gridCol>
                <a:gridCol w="872169">
                  <a:extLst>
                    <a:ext uri="{9D8B030D-6E8A-4147-A177-3AD203B41FA5}">
                      <a16:colId xmlns:a16="http://schemas.microsoft.com/office/drawing/2014/main" val="986117302"/>
                    </a:ext>
                  </a:extLst>
                </a:gridCol>
                <a:gridCol w="870858">
                  <a:extLst>
                    <a:ext uri="{9D8B030D-6E8A-4147-A177-3AD203B41FA5}">
                      <a16:colId xmlns:a16="http://schemas.microsoft.com/office/drawing/2014/main" val="3850696227"/>
                    </a:ext>
                  </a:extLst>
                </a:gridCol>
                <a:gridCol w="870858">
                  <a:extLst>
                    <a:ext uri="{9D8B030D-6E8A-4147-A177-3AD203B41FA5}">
                      <a16:colId xmlns:a16="http://schemas.microsoft.com/office/drawing/2014/main" val="1762237660"/>
                    </a:ext>
                  </a:extLst>
                </a:gridCol>
                <a:gridCol w="870858">
                  <a:extLst>
                    <a:ext uri="{9D8B030D-6E8A-4147-A177-3AD203B41FA5}">
                      <a16:colId xmlns:a16="http://schemas.microsoft.com/office/drawing/2014/main" val="517355829"/>
                    </a:ext>
                  </a:extLst>
                </a:gridCol>
                <a:gridCol w="870858">
                  <a:extLst>
                    <a:ext uri="{9D8B030D-6E8A-4147-A177-3AD203B41FA5}">
                      <a16:colId xmlns:a16="http://schemas.microsoft.com/office/drawing/2014/main" val="1369073834"/>
                    </a:ext>
                  </a:extLst>
                </a:gridCol>
              </a:tblGrid>
              <a:tr h="342314">
                <a:tc>
                  <a:txBody>
                    <a:bodyPr/>
                    <a:lstStyle/>
                    <a:p>
                      <a:pPr algn="ctr"/>
                      <a:r>
                        <a:rPr lang="en-GB" sz="1500" dirty="0">
                          <a:solidFill>
                            <a:schemeClr val="tx1"/>
                          </a:solidFill>
                        </a:rPr>
                        <a:t>Snowmen</a:t>
                      </a: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>
                          <a:solidFill>
                            <a:schemeClr val="tx1"/>
                          </a:solidFill>
                        </a:rPr>
                        <a:t>Buttons</a:t>
                      </a: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>
                          <a:solidFill>
                            <a:schemeClr val="tx1"/>
                          </a:solidFill>
                        </a:rPr>
                        <a:t>Carrot</a:t>
                      </a: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>
                          <a:solidFill>
                            <a:schemeClr val="tx1"/>
                          </a:solidFill>
                        </a:rPr>
                        <a:t>Sticks</a:t>
                      </a: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>
                          <a:solidFill>
                            <a:schemeClr val="tx1"/>
                          </a:solidFill>
                        </a:rPr>
                        <a:t>Hat</a:t>
                      </a: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>
                          <a:solidFill>
                            <a:schemeClr val="tx1"/>
                          </a:solidFill>
                        </a:rPr>
                        <a:t>Scarf</a:t>
                      </a: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24634528"/>
                  </a:ext>
                </a:extLst>
              </a:tr>
              <a:tr h="342314"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54187517"/>
                  </a:ext>
                </a:extLst>
              </a:tr>
            </a:tbl>
          </a:graphicData>
        </a:graphic>
      </p:graphicFrame>
      <p:sp>
        <p:nvSpPr>
          <p:cNvPr id="58" name="TextBox 57">
            <a:extLst>
              <a:ext uri="{FF2B5EF4-FFF2-40B4-BE49-F238E27FC236}">
                <a16:creationId xmlns:a16="http://schemas.microsoft.com/office/drawing/2014/main" id="{420918CE-E189-47F0-9C41-718CAAE02CA3}"/>
              </a:ext>
            </a:extLst>
          </p:cNvPr>
          <p:cNvSpPr txBox="1"/>
          <p:nvPr/>
        </p:nvSpPr>
        <p:spPr>
          <a:xfrm>
            <a:off x="3700756" y="3965391"/>
            <a:ext cx="493998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215" dirty="0"/>
              <a:t>38</a:t>
            </a:r>
          </a:p>
        </p:txBody>
      </p:sp>
      <p:pic>
        <p:nvPicPr>
          <p:cNvPr id="61" name="Picture 60">
            <a:extLst>
              <a:ext uri="{FF2B5EF4-FFF2-40B4-BE49-F238E27FC236}">
                <a16:creationId xmlns:a16="http://schemas.microsoft.com/office/drawing/2014/main" id="{F94BDA76-68A5-4054-9720-6C64F97CBEC8}"/>
              </a:ext>
            </a:extLst>
          </p:cNvPr>
          <p:cNvPicPr>
            <a:picLocks noChangeAspect="1"/>
          </p:cNvPicPr>
          <p:nvPr/>
        </p:nvPicPr>
        <p:blipFill>
          <a:blip r:embed="rId6">
            <a:clrChange>
              <a:clrFrom>
                <a:srgbClr val="F7F7F7"/>
              </a:clrFrom>
              <a:clrTo>
                <a:srgbClr val="F7F7F7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347836" y="1396112"/>
            <a:ext cx="840942" cy="546612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F0FD28A3-F91A-4C19-8733-43A19DC5BBF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330012" y="1336797"/>
            <a:ext cx="836650" cy="754086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68DFE5E2-5BD2-4C6B-A96D-992580F9D59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935950" y="1307614"/>
            <a:ext cx="900282" cy="81143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792409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37" grpId="0" animBg="1"/>
      <p:bldP spid="38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1.3|1.3|5.4|0.9|4.2|0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6|1.6|3.3|5|4.9|5|1.4|3.2|4.1|1.4|6.1|4.9|5.1|6.5|3.2|10.1|4.4|4.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5|15.3|7.5|3.1|1.8|2.4|1.7|12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7|5.5|7.1|5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3|1|3.6|3.5|1.2|0.9|1.8|1.9|3.3|3.1|4.3|3.2|16.4|2.5|0.8|0.7|0.6|6.7|3.3|3.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4|5.9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1|0.7|2.2|4.4|3.6|3.7|6|9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|4.9|4.6|1.6|4.2|0.9|1.7|1|13.4|1.9|4.9|1.2|4.8|4.2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9|1.2|2.3|2.1|2|1.6|2.6|7.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7|6.3|5.9|7.7|8.9|4.9|9.5|0.9|2.4|7.7|5.6|1.3|2.8|1.6|0.9|5.4|11.8|6.4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6|8.4|4.2"/>
</p:tagLst>
</file>

<file path=ppt/theme/theme1.xml><?xml version="1.0" encoding="utf-8"?>
<a:theme xmlns:a="http://schemas.openxmlformats.org/drawingml/2006/main" name="Office 2013 - 2022 Theme">
  <a:themeElements>
    <a:clrScheme name="Office 2013 - 2022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2013 - 2022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13 - 2022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2" ma:contentTypeDescription="Create a new document." ma:contentTypeScope="" ma:versionID="a653c811c94cadf6c6d25bfc4b9fb185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51905a861ff4a2a8272b9c9df47fbc94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832D002A-BB44-448B-8AD8-872C895461D9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62B685B-7AB4-487A-8CDD-AC58609F562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0DE50DCF-37B0-40E0-8911-A7B4E0A7F4F9}">
  <ds:schemaRefs>
    <ds:schemaRef ds:uri="cee99ee9-287b-4f9a-957c-ba5ae7375c9a"/>
    <ds:schemaRef ds:uri="http://schemas.microsoft.com/office/2006/documentManagement/types"/>
    <ds:schemaRef ds:uri="http://purl.org/dc/dcmitype/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  <ds:schemaRef ds:uri="522d4c35-b548-4432-90ae-af4376e1c4b4"/>
    <ds:schemaRef ds:uri="http://purl.org/dc/terms/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882</TotalTime>
  <Words>512</Words>
  <Application>Microsoft Office PowerPoint</Application>
  <PresentationFormat>On-screen Show (4:3)</PresentationFormat>
  <Paragraphs>170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Cambria Math</vt:lpstr>
      <vt:lpstr>Office 2013 - 2022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Andrea Cooper</dc:creator>
  <cp:lastModifiedBy>Laura Johnstone</cp:lastModifiedBy>
  <cp:revision>83</cp:revision>
  <dcterms:created xsi:type="dcterms:W3CDTF">2019-10-15T10:24:11Z</dcterms:created>
  <dcterms:modified xsi:type="dcterms:W3CDTF">2025-12-09T16:07:17Z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