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8"/>
  </p:notesMasterIdLst>
  <p:handoutMasterIdLst>
    <p:handoutMasterId r:id="rId19"/>
  </p:handoutMasterIdLst>
  <p:sldIdLst>
    <p:sldId id="279" r:id="rId5"/>
    <p:sldId id="259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5" userDrawn="1">
          <p15:clr>
            <a:srgbClr val="A4A3A4"/>
          </p15:clr>
        </p15:guide>
        <p15:guide id="2" pos="32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5"/>
    <p:restoredTop sz="94693"/>
  </p:normalViewPr>
  <p:slideViewPr>
    <p:cSldViewPr snapToGrid="0" snapToObjects="1">
      <p:cViewPr varScale="1">
        <p:scale>
          <a:sx n="59" d="100"/>
          <a:sy n="59" d="100"/>
        </p:scale>
        <p:origin x="1036" y="52"/>
      </p:cViewPr>
      <p:guideLst>
        <p:guide orient="horz" pos="3045"/>
        <p:guide pos="32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48" d="100"/>
          <a:sy n="48" d="100"/>
        </p:scale>
        <p:origin x="275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329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71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08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574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31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75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515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29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51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542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78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527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8EF501-61E6-99E0-105E-4DB7217338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44792" t="17647" b="27652"/>
          <a:stretch/>
        </p:blipFill>
        <p:spPr>
          <a:xfrm>
            <a:off x="6270172" y="-1"/>
            <a:ext cx="2873828" cy="4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7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36.png"/><Relationship Id="rId4" Type="http://schemas.openxmlformats.org/officeDocument/2006/relationships/image" Target="../media/image3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7.png"/><Relationship Id="rId7" Type="http://schemas.openxmlformats.org/officeDocument/2006/relationships/image" Target="../media/image42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40.png"/><Relationship Id="rId11" Type="http://schemas.openxmlformats.org/officeDocument/2006/relationships/image" Target="../media/image33.png"/><Relationship Id="rId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38.png"/><Relationship Id="rId9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6" Type="http://schemas.openxmlformats.org/officeDocument/2006/relationships/image" Target="../media/image8.png"/><Relationship Id="rId11" Type="http://schemas.openxmlformats.org/officeDocument/2006/relationships/image" Target="../media/image33.png"/><Relationship Id="rId5" Type="http://schemas.openxmlformats.org/officeDocument/2006/relationships/image" Target="../media/image38.png"/><Relationship Id="rId10" Type="http://schemas.openxmlformats.org/officeDocument/2006/relationships/image" Target="../media/image34.png"/><Relationship Id="rId4" Type="http://schemas.openxmlformats.org/officeDocument/2006/relationships/image" Target="../media/image46.png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3" Type="http://schemas.openxmlformats.org/officeDocument/2006/relationships/image" Target="../media/image45.png"/><Relationship Id="rId21" Type="http://schemas.openxmlformats.org/officeDocument/2006/relationships/image" Target="../media/image33.png"/><Relationship Id="rId7" Type="http://schemas.openxmlformats.org/officeDocument/2006/relationships/image" Target="../media/image48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6.png"/><Relationship Id="rId20" Type="http://schemas.openxmlformats.org/officeDocument/2006/relationships/image" Target="../media/image34.png"/><Relationship Id="rId1" Type="http://schemas.openxmlformats.org/officeDocument/2006/relationships/tags" Target="../tags/tag12.xml"/><Relationship Id="rId6" Type="http://schemas.openxmlformats.org/officeDocument/2006/relationships/image" Target="../media/image47.png"/><Relationship Id="rId11" Type="http://schemas.openxmlformats.org/officeDocument/2006/relationships/image" Target="../media/image51.png"/><Relationship Id="rId5" Type="http://schemas.openxmlformats.org/officeDocument/2006/relationships/image" Target="../media/image38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19" Type="http://schemas.openxmlformats.org/officeDocument/2006/relationships/image" Target="../media/image59.png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ED8482-0B71-426C-A5FC-47FC832EC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30" y="1195788"/>
            <a:ext cx="4805940" cy="13449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84C304-3118-4CBB-A9FE-1E583D8A6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88" y="2394401"/>
            <a:ext cx="1840062" cy="22012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481836-FE04-4A8A-9C3E-6D8602E29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882" y="2524583"/>
            <a:ext cx="1840062" cy="22012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3DEBD1C-6AFE-42AE-BF61-07AFDBFD00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6119" y="3008596"/>
            <a:ext cx="1840062" cy="22012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965D1F-899A-42EC-B9DF-3C18AD67E2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6108" y="2931469"/>
            <a:ext cx="1840062" cy="220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166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4751" y="4367604"/>
            <a:ext cx="689580" cy="68958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388144" y="4499317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43737" y="813688"/>
            <a:ext cx="461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Tommy has £210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of the money on a new winter jacket.</a:t>
                </a: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blipFill>
                <a:blip r:embed="rId4"/>
                <a:stretch>
                  <a:fillRect l="-1447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712779" y="2622861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6</m:t>
                        </m:r>
                      </m:den>
                    </m:f>
                  </m:oMath>
                </a14:m>
                <a:r>
                  <a:rPr lang="en-GB" sz="2585" dirty="0"/>
                  <a:t> of the amount left on some wellies.</a:t>
                </a: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79" y="2622861"/>
                <a:ext cx="7586761" cy="715773"/>
              </a:xfrm>
              <a:prstGeom prst="rect">
                <a:avLst/>
              </a:prstGeom>
              <a:blipFill>
                <a:blip r:embed="rId5"/>
                <a:stretch>
                  <a:fillRect l="-1447" b="-10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712778" y="3950489"/>
            <a:ext cx="758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Which item costs the most and by how much?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75036" y="777588"/>
            <a:ext cx="768700" cy="55517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6875" y="1158646"/>
            <a:ext cx="1097455" cy="11740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162D5A-4BBA-479F-A9DA-FC73DA34BF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1918" y="2538704"/>
            <a:ext cx="1228845" cy="11070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931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3737" y="813688"/>
            <a:ext cx="461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Tommy has £210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of the money on a new winter jacket.</a:t>
                </a: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blipFill>
                <a:blip r:embed="rId3"/>
                <a:stretch>
                  <a:fillRect l="-1447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879082"/>
              </p:ext>
            </p:extLst>
          </p:nvPr>
        </p:nvGraphicFramePr>
        <p:xfrm>
          <a:off x="1480735" y="3037624"/>
          <a:ext cx="6096000" cy="34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8039855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9726306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8205369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076462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17315417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789360"/>
                  </a:ext>
                </a:extLst>
              </a:tr>
            </a:tbl>
          </a:graphicData>
        </a:graphic>
      </p:graphicFrame>
      <p:sp>
        <p:nvSpPr>
          <p:cNvPr id="4" name="Right Brace 3"/>
          <p:cNvSpPr/>
          <p:nvPr/>
        </p:nvSpPr>
        <p:spPr>
          <a:xfrm rot="16200000">
            <a:off x="4311327" y="-317793"/>
            <a:ext cx="434819" cy="609600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10" name="TextBox 9"/>
          <p:cNvSpPr txBox="1"/>
          <p:nvPr/>
        </p:nvSpPr>
        <p:spPr>
          <a:xfrm>
            <a:off x="4028476" y="2012555"/>
            <a:ext cx="108522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£210 </a:t>
            </a:r>
          </a:p>
        </p:txBody>
      </p:sp>
      <p:sp>
        <p:nvSpPr>
          <p:cNvPr id="11" name="Right Brace 10"/>
          <p:cNvSpPr/>
          <p:nvPr/>
        </p:nvSpPr>
        <p:spPr>
          <a:xfrm rot="5400000">
            <a:off x="1888377" y="3062302"/>
            <a:ext cx="384150" cy="119943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p:sp>
        <p:nvSpPr>
          <p:cNvPr id="12" name="TextBox 11"/>
          <p:cNvSpPr txBox="1"/>
          <p:nvPr/>
        </p:nvSpPr>
        <p:spPr>
          <a:xfrm>
            <a:off x="1937504" y="3854096"/>
            <a:ext cx="63304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57329"/>
              </p:ext>
            </p:extLst>
          </p:nvPr>
        </p:nvGraphicFramePr>
        <p:xfrm>
          <a:off x="5698116" y="3705513"/>
          <a:ext cx="2320468" cy="1232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094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54732">
                <a:tc>
                  <a:txBody>
                    <a:bodyPr/>
                    <a:lstStyle/>
                    <a:p>
                      <a:pPr algn="r"/>
                      <a:endParaRPr lang="en-GB" sz="3700" dirty="0"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577764"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5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2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1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0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600" dirty="0">
                        <a:latin typeface="+mn-lt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91691" y="3916045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59433" y="3916045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61342" y="3916045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536" y="4321761"/>
            <a:ext cx="5073809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Tommy spends £42 on a new jacket.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3FE9031-16CF-4165-89B4-FCFBEB95D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6875" y="1158646"/>
            <a:ext cx="1097455" cy="117402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D32046-3C98-47B8-B8C4-B010A5425B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75036" y="777588"/>
            <a:ext cx="768700" cy="5551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676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1" grpId="0" animBg="1"/>
      <p:bldP spid="12" grpId="0"/>
      <p:bldP spid="14" grpId="0"/>
      <p:bldP spid="17" grpId="0"/>
      <p:bldP spid="18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712779" y="886689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6</m:t>
                        </m:r>
                      </m:den>
                    </m:f>
                  </m:oMath>
                </a14:m>
                <a:r>
                  <a:rPr lang="en-GB" sz="2585" dirty="0"/>
                  <a:t> of the amount left on some wellies.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79" y="886689"/>
                <a:ext cx="7586761" cy="715773"/>
              </a:xfrm>
              <a:prstGeom prst="rect">
                <a:avLst/>
              </a:prstGeom>
              <a:blipFill>
                <a:blip r:embed="rId3"/>
                <a:stretch>
                  <a:fillRect l="-1447" b="-10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712779" y="1836064"/>
                <a:ext cx="210710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£210 </a:t>
                </a:r>
                <a14:m>
                  <m:oMath xmlns:m="http://schemas.openxmlformats.org/officeDocument/2006/math">
                    <m:r>
                      <a:rPr lang="en-GB" sz="2585" i="1" dirty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585" dirty="0"/>
                  <a:t> £42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585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79" y="1836064"/>
                <a:ext cx="2107106" cy="490134"/>
              </a:xfrm>
              <a:prstGeom prst="rect">
                <a:avLst/>
              </a:prstGeom>
              <a:blipFill>
                <a:blip r:embed="rId4"/>
                <a:stretch>
                  <a:fillRect l="-5202"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626463" y="1836064"/>
            <a:ext cx="2049605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£168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712779" y="2511189"/>
                <a:ext cx="2049605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6</m:t>
                        </m:r>
                      </m:den>
                    </m:f>
                  </m:oMath>
                </a14:m>
                <a:r>
                  <a:rPr lang="en-GB" sz="2585" dirty="0"/>
                  <a:t> of £168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79" y="2511189"/>
                <a:ext cx="2049605" cy="715773"/>
              </a:xfrm>
              <a:prstGeom prst="rect">
                <a:avLst/>
              </a:prstGeom>
              <a:blipFill>
                <a:blip r:embed="rId5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731282"/>
              </p:ext>
            </p:extLst>
          </p:nvPr>
        </p:nvGraphicFramePr>
        <p:xfrm>
          <a:off x="1534891" y="4057073"/>
          <a:ext cx="6096002" cy="34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39612945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5606903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60658378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0678259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430632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884639486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31305"/>
                  </a:ext>
                </a:extLst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 rot="16200000">
            <a:off x="4365483" y="674549"/>
            <a:ext cx="434819" cy="609600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" name="TextBox 7"/>
          <p:cNvSpPr txBox="1"/>
          <p:nvPr/>
        </p:nvSpPr>
        <p:spPr>
          <a:xfrm>
            <a:off x="4130271" y="3059036"/>
            <a:ext cx="461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£168</a:t>
            </a:r>
          </a:p>
        </p:txBody>
      </p:sp>
      <p:sp>
        <p:nvSpPr>
          <p:cNvPr id="9" name="Right Brace 8"/>
          <p:cNvSpPr/>
          <p:nvPr/>
        </p:nvSpPr>
        <p:spPr>
          <a:xfrm rot="5400000">
            <a:off x="1837809" y="4159808"/>
            <a:ext cx="378669" cy="98450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 dirty="0"/>
          </a:p>
        </p:txBody>
      </p:sp>
      <p:sp>
        <p:nvSpPr>
          <p:cNvPr id="10" name="TextBox 9"/>
          <p:cNvSpPr txBox="1"/>
          <p:nvPr/>
        </p:nvSpPr>
        <p:spPr>
          <a:xfrm>
            <a:off x="1886349" y="4881189"/>
            <a:ext cx="633047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?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42702"/>
              </p:ext>
            </p:extLst>
          </p:nvPr>
        </p:nvGraphicFramePr>
        <p:xfrm>
          <a:off x="5562653" y="1870645"/>
          <a:ext cx="2320468" cy="1232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094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464094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54732">
                <a:tc>
                  <a:txBody>
                    <a:bodyPr/>
                    <a:lstStyle/>
                    <a:p>
                      <a:pPr algn="r"/>
                      <a:endParaRPr lang="en-GB" sz="3700" dirty="0"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577764"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6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1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6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8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600" dirty="0">
                        <a:latin typeface="+mn-lt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156229" y="2081177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23970" y="2081177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25880" y="2081177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2145163" y="2638322"/>
                <a:ext cx="2049605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/>
                  <a:t> £28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163" y="2638322"/>
                <a:ext cx="2049605" cy="490134"/>
              </a:xfrm>
              <a:prstGeom prst="rect">
                <a:avLst/>
              </a:prstGeom>
              <a:blipFill>
                <a:blip r:embed="rId6"/>
                <a:stretch>
                  <a:fillRect t="-1000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61046591-DA80-449A-B8D7-A85CCD902A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1839" y="751695"/>
            <a:ext cx="1368109" cy="123249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90449" y="2431767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412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 animBg="1"/>
      <p:bldP spid="8" grpId="0"/>
      <p:bldP spid="9" grpId="0" animBg="1"/>
      <p:bldP spid="10" grpId="0"/>
      <p:bldP spid="12" grpId="0"/>
      <p:bldP spid="13" grpId="0"/>
      <p:bldP spid="14" grpId="0"/>
      <p:bldP spid="16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3737" y="813688"/>
            <a:ext cx="461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Tommy has £210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of the money on a new winter jacket.</a:t>
                </a: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356" y="1437337"/>
                <a:ext cx="7586761" cy="715773"/>
              </a:xfrm>
              <a:prstGeom prst="rect">
                <a:avLst/>
              </a:prstGeom>
              <a:blipFill>
                <a:blip r:embed="rId3"/>
                <a:stretch>
                  <a:fillRect l="-1447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712778" y="2485809"/>
                <a:ext cx="7586761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585" dirty="0"/>
                  <a:t>He the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6</m:t>
                        </m:r>
                      </m:den>
                    </m:f>
                  </m:oMath>
                </a14:m>
                <a:r>
                  <a:rPr lang="en-GB" sz="2585" dirty="0"/>
                  <a:t> of the amount left on some wellies.</a:t>
                </a: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778" y="2485809"/>
                <a:ext cx="7586761" cy="715773"/>
              </a:xfrm>
              <a:prstGeom prst="rect">
                <a:avLst/>
              </a:prstGeom>
              <a:blipFill>
                <a:blip r:embed="rId4"/>
                <a:stretch>
                  <a:fillRect l="-1447" b="-102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712777" y="3764673"/>
            <a:ext cx="7586761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Which item costs the most and by how much?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35959" y="2092594"/>
            <a:ext cx="1172315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£42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24406" y="3443978"/>
            <a:ext cx="1172315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£28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06674" y="4256012"/>
            <a:ext cx="475812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The winter jacket.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51E14DC-8FB9-415B-B9AE-588D3E1E31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6875" y="1158646"/>
            <a:ext cx="1097455" cy="1174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0F2BC1-BBBE-4195-8C57-FC2E42800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1918" y="2538704"/>
            <a:ext cx="1228845" cy="11070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06674" y="4642893"/>
            <a:ext cx="475812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£14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925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22" y="803490"/>
            <a:ext cx="1080533" cy="7461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9496" y="825903"/>
            <a:ext cx="5873994" cy="151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Mr Rose is knitting scarves.</a:t>
            </a:r>
          </a:p>
          <a:p>
            <a:pPr algn="ctr"/>
            <a:r>
              <a:rPr lang="en-GB" sz="2215" dirty="0"/>
              <a:t>He makes panels of different colours.</a:t>
            </a:r>
          </a:p>
          <a:p>
            <a:pPr algn="ctr"/>
            <a:r>
              <a:rPr lang="en-GB" sz="2215" dirty="0"/>
              <a:t>Each panel is 16 cm long and 8 cm wide.</a:t>
            </a:r>
          </a:p>
          <a:p>
            <a:pPr algn="ctr"/>
            <a:r>
              <a:rPr lang="en-GB" sz="2585" dirty="0"/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65820" y="2303999"/>
            <a:ext cx="7023453" cy="923330"/>
            <a:chOff x="490230" y="2116359"/>
            <a:chExt cx="7608741" cy="1000274"/>
          </a:xfrm>
        </p:grpSpPr>
        <p:grpSp>
          <p:nvGrpSpPr>
            <p:cNvPr id="5" name="Group 4"/>
            <p:cNvGrpSpPr/>
            <p:nvPr/>
          </p:nvGrpSpPr>
          <p:grpSpPr>
            <a:xfrm>
              <a:off x="1053401" y="2516463"/>
              <a:ext cx="7045570" cy="600170"/>
              <a:chOff x="564669" y="2475187"/>
              <a:chExt cx="7945824" cy="914400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564669" y="2475187"/>
                <a:ext cx="1324304" cy="91440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888973" y="2475187"/>
                <a:ext cx="1324304" cy="91440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3213277" y="2475187"/>
                <a:ext cx="1324304" cy="914400"/>
              </a:xfrm>
              <a:prstGeom prst="rect">
                <a:avLst/>
              </a:prstGeom>
              <a:solidFill>
                <a:schemeClr val="accent3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537581" y="2475187"/>
                <a:ext cx="1324304" cy="91440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5861885" y="2475187"/>
                <a:ext cx="1324304" cy="914400"/>
              </a:xfrm>
              <a:prstGeom prst="rect">
                <a:avLst/>
              </a:prstGeom>
              <a:solidFill>
                <a:schemeClr val="accent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7186189" y="2475187"/>
                <a:ext cx="1324304" cy="914400"/>
              </a:xfrm>
              <a:prstGeom prst="rect">
                <a:avLst/>
              </a:prstGeom>
              <a:solidFill>
                <a:schemeClr val="accent3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62">
                  <a:solidFill>
                    <a:schemeClr val="accent2"/>
                  </a:solidFill>
                </a:endParaRPr>
              </a:p>
            </p:txBody>
          </p:sp>
        </p:grpSp>
        <p:cxnSp>
          <p:nvCxnSpPr>
            <p:cNvPr id="6" name="Straight Arrow Connector 5"/>
            <p:cNvCxnSpPr/>
            <p:nvPr/>
          </p:nvCxnSpPr>
          <p:spPr>
            <a:xfrm>
              <a:off x="1053401" y="2424136"/>
              <a:ext cx="116139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966651" y="2516463"/>
              <a:ext cx="2" cy="60017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271405" y="2116359"/>
              <a:ext cx="1126340" cy="315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92" dirty="0"/>
                <a:t>16 cm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90230" y="2662659"/>
              <a:ext cx="1126340" cy="315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92" dirty="0"/>
                <a:t>8 cm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392509" y="1905488"/>
            <a:ext cx="661173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What is the area of a scarf with 6 panels?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4751" y="4367604"/>
            <a:ext cx="689580" cy="68958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388144" y="4499317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117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22" y="803490"/>
            <a:ext cx="1080533" cy="7461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9496" y="825903"/>
            <a:ext cx="5873994" cy="151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Mr Rose is knitting scarves.</a:t>
            </a:r>
          </a:p>
          <a:p>
            <a:pPr algn="ctr"/>
            <a:r>
              <a:rPr lang="en-GB" sz="2215" dirty="0"/>
              <a:t>He makes panels of different colours.</a:t>
            </a:r>
          </a:p>
          <a:p>
            <a:pPr algn="ctr"/>
            <a:r>
              <a:rPr lang="en-GB" sz="2215" dirty="0"/>
              <a:t>Each panel is 16 cm long and 8 cm wide.</a:t>
            </a:r>
          </a:p>
          <a:p>
            <a:pPr algn="ctr"/>
            <a:r>
              <a:rPr lang="en-GB" sz="2585" dirty="0"/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485669" y="2673326"/>
            <a:ext cx="6503603" cy="554003"/>
            <a:chOff x="564669" y="2475187"/>
            <a:chExt cx="7945824" cy="914400"/>
          </a:xfrm>
        </p:grpSpPr>
        <p:sp>
          <p:nvSpPr>
            <p:cNvPr id="10" name="Rectangle 9"/>
            <p:cNvSpPr/>
            <p:nvPr/>
          </p:nvSpPr>
          <p:spPr>
            <a:xfrm>
              <a:off x="564669" y="2475187"/>
              <a:ext cx="1324304" cy="9144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88973" y="2475187"/>
              <a:ext cx="1324304" cy="9144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213277" y="2475187"/>
              <a:ext cx="1324304" cy="914400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537581" y="2475187"/>
              <a:ext cx="1324304" cy="9144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861885" y="2475187"/>
              <a:ext cx="1324304" cy="9144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186189" y="2475187"/>
              <a:ext cx="1324304" cy="914400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</p:grpSp>
      <p:cxnSp>
        <p:nvCxnSpPr>
          <p:cNvPr id="6" name="Straight Arrow Connector 5"/>
          <p:cNvCxnSpPr/>
          <p:nvPr/>
        </p:nvCxnSpPr>
        <p:spPr>
          <a:xfrm>
            <a:off x="1485669" y="2588101"/>
            <a:ext cx="1072056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405592" y="2673326"/>
            <a:ext cx="2" cy="55400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86904" y="2303999"/>
            <a:ext cx="103969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/>
              <a:t>16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5819" y="2808276"/>
            <a:ext cx="103969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/>
              <a:t>8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92509" y="1905488"/>
            <a:ext cx="661173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What is the area of a scarf with 6 panels?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1256637" y="3751945"/>
                <a:ext cx="148566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16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6637" y="3751945"/>
                <a:ext cx="1485669" cy="433196"/>
              </a:xfrm>
              <a:prstGeom prst="rect">
                <a:avLst/>
              </a:prstGeom>
              <a:blipFill>
                <a:blip r:embed="rId4"/>
                <a:stretch>
                  <a:fillRect t="-8333" b="-26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17"/>
          <p:cNvCxnSpPr/>
          <p:nvPr/>
        </p:nvCxnSpPr>
        <p:spPr>
          <a:xfrm flipH="1">
            <a:off x="1421258" y="4083354"/>
            <a:ext cx="187368" cy="3859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</p:cNvCxnSpPr>
          <p:nvPr/>
        </p:nvCxnSpPr>
        <p:spPr>
          <a:xfrm>
            <a:off x="1693454" y="4083354"/>
            <a:ext cx="180932" cy="3859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78423" y="4415863"/>
            <a:ext cx="148566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31552" y="4415863"/>
            <a:ext cx="148566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2458043" y="3751945"/>
                <a:ext cx="148566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80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15" dirty="0"/>
                  <a:t> 48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043" y="3751945"/>
                <a:ext cx="1485669" cy="433196"/>
              </a:xfrm>
              <a:prstGeom prst="rect">
                <a:avLst/>
              </a:prstGeom>
              <a:blipFill>
                <a:blip r:embed="rId5"/>
                <a:stretch>
                  <a:fillRect l="-1230" t="-8333" b="-26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564370" y="3751945"/>
            <a:ext cx="148566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128 cm</a:t>
            </a:r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5616317" y="3759512"/>
                <a:ext cx="148566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15" dirty="0"/>
                  <a:t>128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 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317" y="3759512"/>
                <a:ext cx="1485669" cy="433196"/>
              </a:xfrm>
              <a:prstGeom prst="rect">
                <a:avLst/>
              </a:prstGeom>
              <a:blipFill>
                <a:blip r:embed="rId6"/>
                <a:stretch>
                  <a:fillRect l="-5328"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5616317" y="4221750"/>
                <a:ext cx="148566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15" dirty="0"/>
                  <a:t>130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317" y="4221750"/>
                <a:ext cx="1485669" cy="433196"/>
              </a:xfrm>
              <a:prstGeom prst="rect">
                <a:avLst/>
              </a:prstGeom>
              <a:blipFill>
                <a:blip r:embed="rId7"/>
                <a:stretch>
                  <a:fillRect l="-5328"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6413514" y="4221750"/>
            <a:ext cx="148566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780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5616317" y="4683988"/>
                <a:ext cx="2590963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15" dirty="0"/>
                  <a:t>780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215" dirty="0"/>
                  <a:t> (2</a:t>
                </a:r>
                <a14:m>
                  <m:oMath xmlns:m="http://schemas.openxmlformats.org/officeDocument/2006/math">
                    <m:r>
                      <a:rPr lang="en-GB" sz="2215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6)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317" y="4683988"/>
                <a:ext cx="2590963" cy="433196"/>
              </a:xfrm>
              <a:prstGeom prst="rect">
                <a:avLst/>
              </a:prstGeom>
              <a:blipFill>
                <a:blip r:embed="rId8"/>
                <a:stretch>
                  <a:fillRect l="-3059"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475071" y="4683988"/>
            <a:ext cx="259096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768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658514" y="1876154"/>
            <a:ext cx="259096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>
                <a:solidFill>
                  <a:schemeClr val="accent1"/>
                </a:solidFill>
              </a:rPr>
              <a:t>768 cm</a:t>
            </a:r>
            <a:r>
              <a:rPr lang="en-GB" sz="2585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994637" y="3189111"/>
                <a:ext cx="1485669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16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6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8</a:t>
                </a: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4637" y="3189111"/>
                <a:ext cx="1485669" cy="433196"/>
              </a:xfrm>
              <a:prstGeom prst="rect">
                <a:avLst/>
              </a:prstGeom>
              <a:blipFill>
                <a:blip r:embed="rId9"/>
                <a:stretch>
                  <a:fillRect l="-2869" t="-9859" r="-2459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1018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1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22" y="803490"/>
            <a:ext cx="1080533" cy="7461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9496" y="825903"/>
            <a:ext cx="5873994" cy="151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Mr Rose is knitting scarves.</a:t>
            </a:r>
          </a:p>
          <a:p>
            <a:pPr algn="ctr"/>
            <a:r>
              <a:rPr lang="en-GB" sz="2215" dirty="0"/>
              <a:t>He makes panels of different colours.</a:t>
            </a:r>
          </a:p>
          <a:p>
            <a:pPr algn="ctr"/>
            <a:r>
              <a:rPr lang="en-GB" sz="2215" dirty="0"/>
              <a:t>Each panel is 16 cm long and 8 cm wide.</a:t>
            </a:r>
          </a:p>
          <a:p>
            <a:pPr algn="ctr"/>
            <a:r>
              <a:rPr lang="en-GB" sz="2585" dirty="0"/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485669" y="2673326"/>
            <a:ext cx="6503603" cy="554003"/>
            <a:chOff x="564669" y="2475187"/>
            <a:chExt cx="7945824" cy="914400"/>
          </a:xfrm>
        </p:grpSpPr>
        <p:sp>
          <p:nvSpPr>
            <p:cNvPr id="10" name="Rectangle 9"/>
            <p:cNvSpPr/>
            <p:nvPr/>
          </p:nvSpPr>
          <p:spPr>
            <a:xfrm>
              <a:off x="564669" y="2475187"/>
              <a:ext cx="1324304" cy="9144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88973" y="2475187"/>
              <a:ext cx="1324304" cy="9144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213277" y="2475187"/>
              <a:ext cx="1324304" cy="914400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537581" y="2475187"/>
              <a:ext cx="1324304" cy="9144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861885" y="2475187"/>
              <a:ext cx="1324304" cy="9144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186189" y="2475187"/>
              <a:ext cx="1324304" cy="914400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>
                <a:solidFill>
                  <a:schemeClr val="accent2"/>
                </a:solidFill>
              </a:endParaRPr>
            </a:p>
          </p:txBody>
        </p:sp>
      </p:grpSp>
      <p:cxnSp>
        <p:nvCxnSpPr>
          <p:cNvPr id="6" name="Straight Arrow Connector 5"/>
          <p:cNvCxnSpPr/>
          <p:nvPr/>
        </p:nvCxnSpPr>
        <p:spPr>
          <a:xfrm>
            <a:off x="1485669" y="2588101"/>
            <a:ext cx="1072056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405592" y="2673326"/>
            <a:ext cx="2" cy="554003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86904" y="2303999"/>
            <a:ext cx="103969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/>
              <a:t>16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5819" y="2808276"/>
            <a:ext cx="103969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/>
              <a:t>8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92509" y="1905488"/>
            <a:ext cx="661173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What is the area of a scarf with 6 panels?</a:t>
            </a:r>
          </a:p>
        </p:txBody>
      </p:sp>
      <p:sp>
        <p:nvSpPr>
          <p:cNvPr id="35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574936" y="3423336"/>
            <a:ext cx="3078601" cy="13201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endParaRPr lang="en-GB" sz="2215" dirty="0"/>
          </a:p>
          <a:p>
            <a:pPr algn="ctr"/>
            <a:r>
              <a:rPr lang="en-GB" sz="2215" dirty="0"/>
              <a:t>Could Mr Rose make a scarf that has an odd number as the area?</a:t>
            </a:r>
          </a:p>
          <a:p>
            <a:pPr algn="ctr"/>
            <a:endParaRPr lang="en-GB" sz="2400" dirty="0"/>
          </a:p>
        </p:txBody>
      </p:sp>
      <p:sp>
        <p:nvSpPr>
          <p:cNvPr id="36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3740137" y="3423336"/>
            <a:ext cx="3078601" cy="13201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endParaRPr lang="en-GB" sz="1846" dirty="0"/>
          </a:p>
          <a:p>
            <a:pPr algn="ctr"/>
            <a:r>
              <a:rPr lang="en-GB" sz="1846" dirty="0"/>
              <a:t>What would the length and width of the panels have to be in order to make a scarf with an odd area?</a:t>
            </a:r>
          </a:p>
          <a:p>
            <a:pPr algn="ctr"/>
            <a:endParaRPr lang="en-GB" sz="2400" dirty="0"/>
          </a:p>
        </p:txBody>
      </p:sp>
      <p:sp>
        <p:nvSpPr>
          <p:cNvPr id="37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6905339" y="3423336"/>
            <a:ext cx="1738114" cy="13201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endParaRPr lang="en-GB" sz="2215" dirty="0"/>
          </a:p>
          <a:p>
            <a:pPr algn="ctr"/>
            <a:r>
              <a:rPr lang="en-GB" sz="2215" dirty="0"/>
              <a:t>It must be…</a:t>
            </a:r>
          </a:p>
          <a:p>
            <a:pPr algn="ctr"/>
            <a:r>
              <a:rPr lang="en-GB" sz="2215" dirty="0"/>
              <a:t>It could be…</a:t>
            </a:r>
          </a:p>
          <a:p>
            <a:pPr algn="ctr"/>
            <a:r>
              <a:rPr lang="en-GB" sz="2215" dirty="0"/>
              <a:t>It can’t be…</a:t>
            </a:r>
          </a:p>
          <a:p>
            <a:pPr algn="ctr"/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18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6" y="893611"/>
            <a:ext cx="6611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Find the value of the hat, jacket and scarf.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6305150" y="1794716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5150" y="1794716"/>
                <a:ext cx="370876" cy="490134"/>
              </a:xfrm>
              <a:prstGeom prst="rect">
                <a:avLst/>
              </a:prstGeom>
              <a:blipFill>
                <a:blip r:embed="rId3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318164" y="312867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8164" y="3128675"/>
                <a:ext cx="370876" cy="490134"/>
              </a:xfrm>
              <a:prstGeom prst="rect">
                <a:avLst/>
              </a:prstGeom>
              <a:blipFill>
                <a:blip r:embed="rId4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6305150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5150" y="4332960"/>
                <a:ext cx="370876" cy="490134"/>
              </a:xfrm>
              <a:prstGeom prst="rect">
                <a:avLst/>
              </a:prstGeom>
              <a:blipFill>
                <a:blip r:embed="rId5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3962842" y="1759244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842" y="1759244"/>
                <a:ext cx="370876" cy="490134"/>
              </a:xfrm>
              <a:prstGeom prst="rect">
                <a:avLst/>
              </a:prstGeom>
              <a:blipFill>
                <a:blip r:embed="rId6"/>
                <a:stretch>
                  <a:fillRect r="-14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3134992" y="312867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992" y="3128675"/>
                <a:ext cx="370876" cy="490134"/>
              </a:xfrm>
              <a:prstGeom prst="rect">
                <a:avLst/>
              </a:prstGeom>
              <a:blipFill>
                <a:blip r:embed="rId7"/>
                <a:stretch>
                  <a:fillRect l="-3279" r="-196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4721051" y="312867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1051" y="3128675"/>
                <a:ext cx="370876" cy="490134"/>
              </a:xfrm>
              <a:prstGeom prst="rect">
                <a:avLst/>
              </a:prstGeom>
              <a:blipFill>
                <a:blip r:embed="rId8"/>
                <a:stretch>
                  <a:fillRect l="-3279" r="-196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blipFill>
                <a:blip r:embed="rId9"/>
                <a:stretch>
                  <a:fillRect r="-14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47217" y="1542860"/>
            <a:ext cx="964026" cy="8688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01993" y="4013206"/>
            <a:ext cx="990697" cy="105981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blipFill>
                <a:blip r:embed="rId12"/>
                <a:stretch>
                  <a:fillRect r="-14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92762" y="1513675"/>
            <a:ext cx="1159474" cy="104505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806598" y="1794716"/>
            <a:ext cx="703385" cy="49013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180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39062" y="3128675"/>
            <a:ext cx="703385" cy="49013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36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98773" y="4333341"/>
            <a:ext cx="1099339" cy="49013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3,600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977326" y="914617"/>
            <a:ext cx="689580" cy="68958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410720" y="1046330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90509" y="2802652"/>
            <a:ext cx="1159474" cy="104505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76567" y="2801363"/>
            <a:ext cx="1159474" cy="104505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62626" y="2800073"/>
            <a:ext cx="1159474" cy="104505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02669" y="4101264"/>
            <a:ext cx="964026" cy="86889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87622" y="4041102"/>
            <a:ext cx="1159474" cy="10450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8733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8" y="996596"/>
            <a:ext cx="3797489" cy="22965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6155845" y="128374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845" y="1283741"/>
                <a:ext cx="370876" cy="490134"/>
              </a:xfrm>
              <a:prstGeom prst="rect">
                <a:avLst/>
              </a:prstGeom>
              <a:blipFill>
                <a:blip r:embed="rId4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6155845" y="193802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845" y="1938025"/>
                <a:ext cx="370876" cy="490134"/>
              </a:xfrm>
              <a:prstGeom prst="rect">
                <a:avLst/>
              </a:prstGeom>
              <a:blipFill>
                <a:blip r:embed="rId5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6168142" y="2833796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8142" y="2833796"/>
                <a:ext cx="370876" cy="490134"/>
              </a:xfrm>
              <a:prstGeom prst="rect">
                <a:avLst/>
              </a:prstGeom>
              <a:blipFill>
                <a:blip r:embed="rId6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612419" y="1766714"/>
            <a:ext cx="3755238" cy="74009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4" name="TextBox 33"/>
          <p:cNvSpPr txBox="1"/>
          <p:nvPr/>
        </p:nvSpPr>
        <p:spPr>
          <a:xfrm>
            <a:off x="6644279" y="1263453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12</a:t>
            </a:r>
            <a:endParaRPr lang="en-GB" sz="1662" dirty="0">
              <a:solidFill>
                <a:schemeClr val="accent1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12418" y="904865"/>
            <a:ext cx="3755238" cy="740096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/>
              <p:cNvSpPr txBox="1"/>
              <p:nvPr/>
            </p:nvSpPr>
            <p:spPr>
              <a:xfrm>
                <a:off x="820857" y="4291896"/>
                <a:ext cx="26271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12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____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180  </a:t>
                </a:r>
              </a:p>
            </p:txBody>
          </p:sp>
        </mc:Choice>
        <mc:Fallback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857" y="4291896"/>
                <a:ext cx="2627190" cy="461665"/>
              </a:xfrm>
              <a:prstGeom prst="rect">
                <a:avLst/>
              </a:prstGeom>
              <a:blipFill>
                <a:blip r:embed="rId7"/>
                <a:stretch>
                  <a:fillRect l="-37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838893"/>
              </p:ext>
            </p:extLst>
          </p:nvPr>
        </p:nvGraphicFramePr>
        <p:xfrm>
          <a:off x="3430350" y="3706533"/>
          <a:ext cx="2910932" cy="1232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186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82186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82186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82186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82186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54732">
                <a:tc>
                  <a:txBody>
                    <a:bodyPr/>
                    <a:lstStyle/>
                    <a:p>
                      <a:pPr algn="r"/>
                      <a:endParaRPr lang="en-GB" sz="3700" dirty="0"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37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577764"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12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1</a:t>
                      </a:r>
                    </a:p>
                  </a:txBody>
                  <a:tcPr marL="84406" marR="84406" marT="42203" marB="4220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8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600" dirty="0">
                          <a:latin typeface="+mn-lt"/>
                        </a:rPr>
                        <a:t>0</a:t>
                      </a: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600" dirty="0">
                        <a:latin typeface="+mn-lt"/>
                      </a:endParaRPr>
                    </a:p>
                  </a:txBody>
                  <a:tcPr marL="84406" marR="84406" marT="42203" marB="42203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4353362" y="3917065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821103" y="3917065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333911" y="3904690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240979" y="4263486"/>
            <a:ext cx="314022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22041">
              <a:defRPr/>
            </a:pPr>
            <a:r>
              <a:rPr lang="en-GB" sz="2585" dirty="0">
                <a:solidFill>
                  <a:prstClr val="black"/>
                </a:solidFill>
                <a:latin typeface="Calibri" panose="020F0502020204030204"/>
              </a:rPr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44279" y="1970627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15</a:t>
            </a:r>
            <a:endParaRPr lang="en-GB" sz="1662" dirty="0">
              <a:solidFill>
                <a:schemeClr val="accent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495" y="2639410"/>
            <a:ext cx="990697" cy="10598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8090" y="1953681"/>
            <a:ext cx="826975" cy="7453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77597" y="1122224"/>
            <a:ext cx="922493" cy="8314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823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4" grpId="0"/>
      <p:bldP spid="35" grpId="0" animBg="1"/>
      <p:bldP spid="35" grpId="1" animBg="1"/>
      <p:bldP spid="36" grpId="0"/>
      <p:bldP spid="36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168" y="996596"/>
            <a:ext cx="3797489" cy="22965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6155845" y="128374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845" y="1283741"/>
                <a:ext cx="370876" cy="490134"/>
              </a:xfrm>
              <a:prstGeom prst="rect">
                <a:avLst/>
              </a:prstGeom>
              <a:blipFill>
                <a:blip r:embed="rId4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TextBox 31"/>
              <p:cNvSpPr txBox="1"/>
              <p:nvPr/>
            </p:nvSpPr>
            <p:spPr>
              <a:xfrm>
                <a:off x="6155845" y="193802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845" y="1938025"/>
                <a:ext cx="370876" cy="490134"/>
              </a:xfrm>
              <a:prstGeom prst="rect">
                <a:avLst/>
              </a:prstGeom>
              <a:blipFill>
                <a:blip r:embed="rId5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6168142" y="2833796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8142" y="2833796"/>
                <a:ext cx="370876" cy="490134"/>
              </a:xfrm>
              <a:prstGeom prst="rect">
                <a:avLst/>
              </a:prstGeom>
              <a:blipFill>
                <a:blip r:embed="rId6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661570" y="2587679"/>
            <a:ext cx="3755238" cy="74138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34" name="TextBox 33"/>
          <p:cNvSpPr txBox="1"/>
          <p:nvPr/>
        </p:nvSpPr>
        <p:spPr>
          <a:xfrm>
            <a:off x="6644279" y="1263453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12</a:t>
            </a:r>
            <a:endParaRPr lang="en-GB" sz="1662" dirty="0">
              <a:solidFill>
                <a:schemeClr val="accent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44279" y="1970627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>
                <a:solidFill>
                  <a:schemeClr val="accent1"/>
                </a:solidFill>
              </a:rPr>
              <a:t>15</a:t>
            </a:r>
            <a:endParaRPr lang="en-GB" sz="1662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805637" y="3545936"/>
                <a:ext cx="34671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>
                    <a:ea typeface="Cambria Math" panose="02040503050406030204" pitchFamily="18" charset="0"/>
                  </a:rPr>
                  <a:t>____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3,600</a:t>
                </a: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637" y="3545936"/>
                <a:ext cx="3467103" cy="461665"/>
              </a:xfrm>
              <a:prstGeom prst="rect">
                <a:avLst/>
              </a:prstGeom>
              <a:blipFill>
                <a:blip r:embed="rId7"/>
                <a:stretch>
                  <a:fillRect l="-263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756485" y="4121094"/>
                <a:ext cx="346710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>
                    <a:ea typeface="Cambria Math" panose="02040503050406030204" pitchFamily="18" charset="0"/>
                  </a:rPr>
                  <a:t>____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180</a:t>
                </a:r>
                <a14:m>
                  <m:oMath xmlns:m="http://schemas.openxmlformats.org/officeDocument/2006/math">
                    <m:r>
                      <a:rPr lang="en-GB" sz="2400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3,600</a:t>
                </a: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485" y="4121094"/>
                <a:ext cx="3467103" cy="461665"/>
              </a:xfrm>
              <a:prstGeom prst="rect">
                <a:avLst/>
              </a:prstGeom>
              <a:blipFill>
                <a:blip r:embed="rId8"/>
                <a:stretch>
                  <a:fillRect l="-26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ounded Rectangle 20"/>
          <p:cNvSpPr/>
          <p:nvPr/>
        </p:nvSpPr>
        <p:spPr>
          <a:xfrm>
            <a:off x="671198" y="923802"/>
            <a:ext cx="3755238" cy="74138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1180660" y="4738252"/>
                <a:ext cx="1482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2</a:t>
                </a:r>
                <a14:m>
                  <m:oMath xmlns:m="http://schemas.openxmlformats.org/officeDocument/2006/math">
                    <m:r>
                      <a:rPr lang="en-GB" sz="240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180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0660" y="4738252"/>
                <a:ext cx="1482519" cy="461665"/>
              </a:xfrm>
              <a:prstGeom prst="rect">
                <a:avLst/>
              </a:prstGeom>
              <a:blipFill>
                <a:blip r:embed="rId9"/>
                <a:stretch>
                  <a:fillRect l="-658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2539188" y="4738252"/>
            <a:ext cx="1482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360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644279" y="2839173"/>
            <a:ext cx="1482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66747" y="4121093"/>
            <a:ext cx="1482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20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43495" y="2639410"/>
            <a:ext cx="990697" cy="10598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08701" y="1953681"/>
            <a:ext cx="828482" cy="74672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77597" y="1122223"/>
            <a:ext cx="922493" cy="8314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966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9" grpId="0"/>
      <p:bldP spid="20" grpId="0"/>
      <p:bldP spid="21" grpId="0" animBg="1"/>
      <p:bldP spid="21" grpId="1" animBg="1"/>
      <p:bldP spid="24" grpId="0"/>
      <p:bldP spid="26" grpId="0"/>
      <p:bldP spid="43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589255" y="1251276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255" y="1251276"/>
                <a:ext cx="370876" cy="490134"/>
              </a:xfrm>
              <a:prstGeom prst="rect">
                <a:avLst/>
              </a:prstGeom>
              <a:blipFill>
                <a:blip r:embed="rId3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1589255" y="190556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255" y="1905561"/>
                <a:ext cx="370876" cy="490134"/>
              </a:xfrm>
              <a:prstGeom prst="rect">
                <a:avLst/>
              </a:prstGeom>
              <a:blipFill>
                <a:blip r:embed="rId4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1601552" y="280133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552" y="2801331"/>
                <a:ext cx="370876" cy="490134"/>
              </a:xfrm>
              <a:prstGeom prst="rect">
                <a:avLst/>
              </a:prstGeom>
              <a:blipFill>
                <a:blip r:embed="rId5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077689" y="1230989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12</a:t>
            </a:r>
            <a:endParaRPr lang="en-GB" sz="1662" dirty="0"/>
          </a:p>
        </p:txBody>
      </p:sp>
      <p:sp>
        <p:nvSpPr>
          <p:cNvPr id="9" name="TextBox 8"/>
          <p:cNvSpPr txBox="1"/>
          <p:nvPr/>
        </p:nvSpPr>
        <p:spPr>
          <a:xfrm>
            <a:off x="2077689" y="1938163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15</a:t>
            </a:r>
            <a:endParaRPr lang="en-GB" sz="1662" dirty="0"/>
          </a:p>
        </p:txBody>
      </p:sp>
      <p:sp>
        <p:nvSpPr>
          <p:cNvPr id="10" name="TextBox 9"/>
          <p:cNvSpPr txBox="1"/>
          <p:nvPr/>
        </p:nvSpPr>
        <p:spPr>
          <a:xfrm>
            <a:off x="2154539" y="2806708"/>
            <a:ext cx="1482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7326" y="914617"/>
            <a:ext cx="689580" cy="6895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410720" y="1046330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6047413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7413" y="4332960"/>
                <a:ext cx="370876" cy="490134"/>
              </a:xfrm>
              <a:prstGeom prst="rect">
                <a:avLst/>
              </a:prstGeom>
              <a:blipFill>
                <a:blip r:embed="rId7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blipFill>
                <a:blip r:embed="rId8"/>
                <a:stretch>
                  <a:fillRect l="-3279" r="-196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blipFill>
                <a:blip r:embed="rId9"/>
                <a:stretch>
                  <a:fillRect r="-14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798773" y="4333341"/>
            <a:ext cx="1099339" cy="49013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245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98773" y="4048585"/>
            <a:ext cx="916816" cy="88998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137" y="2521213"/>
            <a:ext cx="990697" cy="105981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5136" y="1788314"/>
            <a:ext cx="767012" cy="6913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239" y="1004025"/>
            <a:ext cx="922493" cy="8314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4076" y="4030244"/>
            <a:ext cx="990697" cy="105981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7991" y="4249606"/>
            <a:ext cx="933785" cy="8416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7671" y="4263265"/>
            <a:ext cx="933785" cy="841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870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589255" y="1251276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255" y="1251276"/>
                <a:ext cx="370876" cy="490134"/>
              </a:xfrm>
              <a:prstGeom prst="rect">
                <a:avLst/>
              </a:prstGeom>
              <a:blipFill>
                <a:blip r:embed="rId3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1589255" y="190556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255" y="1905561"/>
                <a:ext cx="370876" cy="490134"/>
              </a:xfrm>
              <a:prstGeom prst="rect">
                <a:avLst/>
              </a:prstGeom>
              <a:blipFill>
                <a:blip r:embed="rId4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1601552" y="2801331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552" y="2801331"/>
                <a:ext cx="370876" cy="490134"/>
              </a:xfrm>
              <a:prstGeom prst="rect">
                <a:avLst/>
              </a:prstGeom>
              <a:blipFill>
                <a:blip r:embed="rId5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077689" y="1230989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12</a:t>
            </a:r>
            <a:endParaRPr lang="en-GB" sz="1662" dirty="0"/>
          </a:p>
        </p:txBody>
      </p:sp>
      <p:sp>
        <p:nvSpPr>
          <p:cNvPr id="9" name="TextBox 8"/>
          <p:cNvSpPr txBox="1"/>
          <p:nvPr/>
        </p:nvSpPr>
        <p:spPr>
          <a:xfrm>
            <a:off x="2077689" y="1938163"/>
            <a:ext cx="1252593" cy="49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15</a:t>
            </a:r>
            <a:endParaRPr lang="en-GB" sz="1662" dirty="0"/>
          </a:p>
        </p:txBody>
      </p:sp>
      <p:sp>
        <p:nvSpPr>
          <p:cNvPr id="10" name="TextBox 9"/>
          <p:cNvSpPr txBox="1"/>
          <p:nvPr/>
        </p:nvSpPr>
        <p:spPr>
          <a:xfrm>
            <a:off x="2154539" y="2806708"/>
            <a:ext cx="1482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6047413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62" dirty="0"/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7413" y="4332960"/>
                <a:ext cx="370876" cy="490134"/>
              </a:xfrm>
              <a:prstGeom prst="rect">
                <a:avLst/>
              </a:prstGeom>
              <a:blipFill>
                <a:blip r:embed="rId6"/>
                <a:stretch>
                  <a:fillRect r="-9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42" y="4332960"/>
                <a:ext cx="370876" cy="490134"/>
              </a:xfrm>
              <a:prstGeom prst="rect">
                <a:avLst/>
              </a:prstGeom>
              <a:blipFill>
                <a:blip r:embed="rId7"/>
                <a:stretch>
                  <a:fillRect l="-3279" r="-196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585" dirty="0"/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045" y="4318665"/>
                <a:ext cx="370876" cy="490134"/>
              </a:xfrm>
              <a:prstGeom prst="rect">
                <a:avLst/>
              </a:prstGeom>
              <a:blipFill>
                <a:blip r:embed="rId8"/>
                <a:stretch>
                  <a:fillRect r="-14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798773" y="4333341"/>
            <a:ext cx="1099339" cy="490134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585" dirty="0"/>
              <a:t>245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98773" y="4048585"/>
            <a:ext cx="916816" cy="88998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85" dirty="0">
                <a:solidFill>
                  <a:schemeClr val="tx1"/>
                </a:solidFill>
              </a:rPr>
              <a:t>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3761408" y="1026463"/>
                <a:ext cx="312459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20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15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1408" y="1026463"/>
                <a:ext cx="3124591" cy="461665"/>
              </a:xfrm>
              <a:prstGeom prst="rect">
                <a:avLst/>
              </a:prstGeom>
              <a:blipFill>
                <a:blip r:embed="rId9"/>
                <a:stretch>
                  <a:fillRect l="-292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>
            <a:extLst>
              <a:ext uri="{FF2B5EF4-FFF2-40B4-BE49-F238E27FC236}">
                <a16:creationId xmlns:a16="http://schemas.microsoft.com/office/drawing/2014/main" id="{23E16FE5-715D-4889-9614-1F8EE086318E}"/>
              </a:ext>
            </a:extLst>
          </p:cNvPr>
          <p:cNvGrpSpPr/>
          <p:nvPr/>
        </p:nvGrpSpPr>
        <p:grpSpPr>
          <a:xfrm>
            <a:off x="6143856" y="1036566"/>
            <a:ext cx="2290117" cy="1718769"/>
            <a:chOff x="4519952" y="3702192"/>
            <a:chExt cx="2480960" cy="1862000"/>
          </a:xfrm>
        </p:grpSpPr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12D4A0D9-CCA4-4C08-A77C-D4BE75493B79}"/>
                </a:ext>
              </a:extLst>
            </p:cNvPr>
            <p:cNvSpPr/>
            <p:nvPr/>
          </p:nvSpPr>
          <p:spPr>
            <a:xfrm>
              <a:off x="5498884" y="3879270"/>
              <a:ext cx="646103" cy="556985"/>
            </a:xfrm>
            <a:prstGeom prst="triangle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26" name="Trapezoid 25">
              <a:extLst>
                <a:ext uri="{FF2B5EF4-FFF2-40B4-BE49-F238E27FC236}">
                  <a16:creationId xmlns:a16="http://schemas.microsoft.com/office/drawing/2014/main" id="{8CBD6525-7ECE-466C-9F20-6BF3E1C6514F}"/>
                </a:ext>
              </a:extLst>
            </p:cNvPr>
            <p:cNvSpPr/>
            <p:nvPr/>
          </p:nvSpPr>
          <p:spPr>
            <a:xfrm>
              <a:off x="5171542" y="4443962"/>
              <a:ext cx="1300786" cy="557478"/>
            </a:xfrm>
            <a:prstGeom prst="trapezoid">
              <a:avLst>
                <a:gd name="adj" fmla="val 58176"/>
              </a:avLst>
            </a:prstGeom>
            <a:solidFill>
              <a:schemeClr val="bg1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p:sp>
          <p:nvSpPr>
            <p:cNvPr id="27" name="Trapezoid 26">
              <a:extLst>
                <a:ext uri="{FF2B5EF4-FFF2-40B4-BE49-F238E27FC236}">
                  <a16:creationId xmlns:a16="http://schemas.microsoft.com/office/drawing/2014/main" id="{F9A1B572-3EA2-4F7A-9429-975ECBA721FB}"/>
                </a:ext>
              </a:extLst>
            </p:cNvPr>
            <p:cNvSpPr/>
            <p:nvPr/>
          </p:nvSpPr>
          <p:spPr>
            <a:xfrm>
              <a:off x="4841482" y="5006714"/>
              <a:ext cx="1960906" cy="557478"/>
            </a:xfrm>
            <a:prstGeom prst="trapezoid">
              <a:avLst>
                <a:gd name="adj" fmla="val 58176"/>
              </a:avLst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62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AD576872-18B6-4CA2-A38F-04503CD575B6}"/>
                    </a:ext>
                  </a:extLst>
                </p:cNvPr>
                <p:cNvSpPr txBox="1"/>
                <p:nvPr/>
              </p:nvSpPr>
              <p:spPr>
                <a:xfrm>
                  <a:off x="5171543" y="4461091"/>
                  <a:ext cx="1296624" cy="5309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585" dirty="0"/>
                    <a:t>  </a:t>
                  </a:r>
                  <a14:m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GB" sz="2585" dirty="0"/>
                </a:p>
              </p:txBody>
            </p:sp>
          </mc:Choice>
          <mc:Fallback>
            <p:sp>
              <p:nvSpPr>
                <p:cNvPr id="28" name="TextBox 27">
                  <a:extLst>
                    <a:ext uri="{FF2B5EF4-FFF2-40B4-BE49-F238E27FC236}">
                      <a16:creationId xmlns:a16="http://schemas.microsoft.com/office/drawing/2014/main" id="{AD576872-18B6-4CA2-A38F-04503CD575B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4461091"/>
                  <a:ext cx="1296624" cy="530979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F2F14AE9-FDE3-4868-AB13-8A63B12A4505}"/>
                    </a:ext>
                  </a:extLst>
                </p:cNvPr>
                <p:cNvSpPr txBox="1"/>
                <p:nvPr/>
              </p:nvSpPr>
              <p:spPr>
                <a:xfrm>
                  <a:off x="5171543" y="5025363"/>
                  <a:ext cx="1296624" cy="5309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585" dirty="0"/>
                    <a:t>  </a:t>
                  </a:r>
                  <a14:m>
                    <m:oMath xmlns:m="http://schemas.openxmlformats.org/officeDocument/2006/math">
                      <m:r>
                        <a:rPr lang="en-GB" sz="2585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endParaRPr lang="en-GB" sz="2585" dirty="0"/>
                </a:p>
              </p:txBody>
            </p:sp>
          </mc:Choice>
          <mc:Fallback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F2F14AE9-FDE3-4868-AB13-8A63B12A450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71543" y="5025363"/>
                  <a:ext cx="1296624" cy="530979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9A1E698-5307-4179-8A49-6D4E25EB4445}"/>
                </a:ext>
              </a:extLst>
            </p:cNvPr>
            <p:cNvSpPr/>
            <p:nvPr/>
          </p:nvSpPr>
          <p:spPr>
            <a:xfrm>
              <a:off x="4519952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846" dirty="0">
                  <a:solidFill>
                    <a:schemeClr val="tx1"/>
                  </a:solidFill>
                </a:rPr>
                <a:t>brackets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ED017A2-5EBE-4F73-B300-A6D128F8D9DE}"/>
                </a:ext>
              </a:extLst>
            </p:cNvPr>
            <p:cNvSpPr/>
            <p:nvPr/>
          </p:nvSpPr>
          <p:spPr>
            <a:xfrm>
              <a:off x="5943744" y="3702192"/>
              <a:ext cx="1057168" cy="6066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846" dirty="0">
                  <a:solidFill>
                    <a:schemeClr val="tx1"/>
                  </a:solidFill>
                </a:rPr>
                <a:t>indices</a:t>
              </a: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C18D6E89-21F2-467C-B28A-D92D677E6B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64013" y="4135474"/>
              <a:ext cx="293616" cy="11078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46961D5E-4953-494D-AFBE-0192DA231C0E}"/>
                </a:ext>
              </a:extLst>
            </p:cNvPr>
            <p:cNvCxnSpPr>
              <a:cxnSpLocks/>
            </p:cNvCxnSpPr>
            <p:nvPr/>
          </p:nvCxnSpPr>
          <p:spPr>
            <a:xfrm>
              <a:off x="5486242" y="4134660"/>
              <a:ext cx="295200" cy="1116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val 12"/>
          <p:cNvSpPr/>
          <p:nvPr/>
        </p:nvSpPr>
        <p:spPr>
          <a:xfrm>
            <a:off x="7308308" y="1729556"/>
            <a:ext cx="457566" cy="50720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158005" y="1751293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15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15</a:t>
                </a: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005" y="1751293"/>
                <a:ext cx="1320612" cy="461665"/>
              </a:xfrm>
              <a:prstGeom prst="rect">
                <a:avLst/>
              </a:prstGeom>
              <a:blipFill>
                <a:blip r:embed="rId12"/>
                <a:stretch>
                  <a:fillRect l="-69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Box 34"/>
              <p:cNvSpPr txBox="1"/>
              <p:nvPr/>
            </p:nvSpPr>
            <p:spPr>
              <a:xfrm>
                <a:off x="3158005" y="2153543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15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005" y="2153543"/>
                <a:ext cx="1320612" cy="461665"/>
              </a:xfrm>
              <a:prstGeom prst="rect">
                <a:avLst/>
              </a:prstGeom>
              <a:blipFill>
                <a:blip r:embed="rId13"/>
                <a:stretch>
                  <a:fillRect l="-69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/>
              <p:cNvSpPr txBox="1"/>
              <p:nvPr/>
            </p:nvSpPr>
            <p:spPr>
              <a:xfrm>
                <a:off x="4555011" y="2153542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15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5011" y="2153542"/>
                <a:ext cx="1320612" cy="461665"/>
              </a:xfrm>
              <a:prstGeom prst="rect">
                <a:avLst/>
              </a:prstGeom>
              <a:blipFill>
                <a:blip r:embed="rId14"/>
                <a:stretch>
                  <a:fillRect l="-69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/>
              <p:cNvSpPr txBox="1"/>
              <p:nvPr/>
            </p:nvSpPr>
            <p:spPr>
              <a:xfrm>
                <a:off x="3771900" y="2143310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1900" y="2143310"/>
                <a:ext cx="1320612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Box 37"/>
              <p:cNvSpPr txBox="1"/>
              <p:nvPr/>
            </p:nvSpPr>
            <p:spPr>
              <a:xfrm>
                <a:off x="3158005" y="2532486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150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75</a:t>
                </a:r>
              </a:p>
            </p:txBody>
          </p:sp>
        </mc:Choice>
        <mc:Fallback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005" y="2532486"/>
                <a:ext cx="1320612" cy="461665"/>
              </a:xfrm>
              <a:prstGeom prst="rect">
                <a:avLst/>
              </a:prstGeom>
              <a:blipFill>
                <a:blip r:embed="rId16"/>
                <a:stretch>
                  <a:fillRect l="-6912" t="-10526" r="-645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4256512" y="1749757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225</a:t>
                </a: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512" y="1749757"/>
                <a:ext cx="1320612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3556004" y="3221033"/>
                <a:ext cx="15239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400" dirty="0"/>
                  <a:t>20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225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004" y="3221033"/>
                <a:ext cx="1523917" cy="461665"/>
              </a:xfrm>
              <a:prstGeom prst="rect">
                <a:avLst/>
              </a:prstGeom>
              <a:blipFill>
                <a:blip r:embed="rId18"/>
                <a:stretch>
                  <a:fillRect l="-600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Box 40"/>
              <p:cNvSpPr txBox="1"/>
              <p:nvPr/>
            </p:nvSpPr>
            <p:spPr>
              <a:xfrm>
                <a:off x="4816608" y="3210950"/>
                <a:ext cx="1320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245</a:t>
                </a:r>
              </a:p>
            </p:txBody>
          </p:sp>
        </mc:Choice>
        <mc:Fallback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608" y="3210950"/>
                <a:ext cx="1320612" cy="461665"/>
              </a:xfrm>
              <a:prstGeom prst="rect">
                <a:avLst/>
              </a:prstGeom>
              <a:blipFill>
                <a:blip r:embed="rId19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2" name="Picture 41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94076" y="4030244"/>
            <a:ext cx="990697" cy="10598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39137" y="2521213"/>
            <a:ext cx="990697" cy="105981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64949" y="1788793"/>
            <a:ext cx="768487" cy="69265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73239" y="1004025"/>
            <a:ext cx="922493" cy="83145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07056" y="4246088"/>
            <a:ext cx="933785" cy="84163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20A3521-E8E5-4126-9F2B-01B26ADF8F2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170984" y="4265228"/>
            <a:ext cx="933785" cy="8416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616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3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5.4|6.4|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8.2|1|2.6|1.2|4.3|5.1|1.2|1.3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0.5|4.2|5.1|2.5|1.9|1|1.3|0.9|2.2|2.9|1.3|1.3|1.4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2.9|6.6|1.6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6.6|1.7|3.3|1|1|0.9|3.4|2.5|7.7|3.4|13.7|14.4|3.9|13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.2|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1.4|3|2|3.7|4.7|3.8|0.8|0.9|0.8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9|8.3|6.6|18|1.3|3.6|3.1|4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4.4|2.8|2.7|3.3|1.3|0.8|1.7|1.3|3.4|2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733E6E-9F1E-4CB1-9AEA-08EA8C9F7A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E50DCF-37B0-40E0-8911-A7B4E0A7F4F9}">
  <ds:schemaRefs>
    <ds:schemaRef ds:uri="http://schemas.microsoft.com/office/2006/documentManagement/types"/>
    <ds:schemaRef ds:uri="http://purl.org/dc/dcmitype/"/>
    <ds:schemaRef ds:uri="http://schemas.microsoft.com/office/infopath/2007/PartnerControls"/>
    <ds:schemaRef ds:uri="cee99ee9-287b-4f9a-957c-ba5ae7375c9a"/>
    <ds:schemaRef ds:uri="http://purl.org/dc/elements/1.1/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3312</TotalTime>
  <Words>492</Words>
  <Application>Microsoft Office PowerPoint</Application>
  <PresentationFormat>On-screen Show (4:3)</PresentationFormat>
  <Paragraphs>156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KG Primary Penmanship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Johnstone</cp:lastModifiedBy>
  <cp:revision>89</cp:revision>
  <dcterms:created xsi:type="dcterms:W3CDTF">2019-10-15T10:24:11Z</dcterms:created>
  <dcterms:modified xsi:type="dcterms:W3CDTF">2025-12-09T16:09:54Z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