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4"/>
  </p:sldMasterIdLst>
  <p:notesMasterIdLst>
    <p:notesMasterId r:id="rId16"/>
  </p:notesMasterIdLst>
  <p:handoutMasterIdLst>
    <p:handoutMasterId r:id="rId17"/>
  </p:handoutMasterIdLst>
  <p:sldIdLst>
    <p:sldId id="285" r:id="rId5"/>
    <p:sldId id="259" r:id="rId6"/>
    <p:sldId id="273" r:id="rId7"/>
    <p:sldId id="268" r:id="rId8"/>
    <p:sldId id="274" r:id="rId9"/>
    <p:sldId id="275" r:id="rId10"/>
    <p:sldId id="261" r:id="rId11"/>
    <p:sldId id="276" r:id="rId12"/>
    <p:sldId id="277" r:id="rId13"/>
    <p:sldId id="278" r:id="rId14"/>
    <p:sldId id="279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45" userDrawn="1">
          <p15:clr>
            <a:srgbClr val="A4A3A4"/>
          </p15:clr>
        </p15:guide>
        <p15:guide id="2" pos="311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3A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275"/>
    <p:restoredTop sz="94693"/>
  </p:normalViewPr>
  <p:slideViewPr>
    <p:cSldViewPr snapToGrid="0" snapToObjects="1">
      <p:cViewPr varScale="1">
        <p:scale>
          <a:sx n="59" d="100"/>
          <a:sy n="59" d="100"/>
        </p:scale>
        <p:origin x="1892" y="52"/>
      </p:cViewPr>
      <p:guideLst>
        <p:guide orient="horz" pos="3045"/>
        <p:guide pos="311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12/9/2025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12/9/2025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037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0408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1006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0721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1691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919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495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4664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0703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3340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19981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2746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A796D25-730A-BA23-FDAE-A627518C789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/>
          <a:srcRect l="44792" t="17647" b="27652"/>
          <a:stretch/>
        </p:blipFill>
        <p:spPr>
          <a:xfrm>
            <a:off x="6270172" y="-1"/>
            <a:ext cx="2873828" cy="486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759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5" Type="http://schemas.openxmlformats.org/officeDocument/2006/relationships/image" Target="../media/image11.emf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Relationship Id="rId5" Type="http://schemas.openxmlformats.org/officeDocument/2006/relationships/image" Target="../media/image9.png"/><Relationship Id="rId4" Type="http://schemas.openxmlformats.org/officeDocument/2006/relationships/image" Target="../media/image11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Relationship Id="rId6" Type="http://schemas.openxmlformats.org/officeDocument/2006/relationships/image" Target="../media/image10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Relationship Id="rId5" Type="http://schemas.openxmlformats.org/officeDocument/2006/relationships/image" Target="../media/image11.emf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Relationship Id="rId6" Type="http://schemas.openxmlformats.org/officeDocument/2006/relationships/image" Target="../media/image11.emf"/><Relationship Id="rId5" Type="http://schemas.openxmlformats.org/officeDocument/2006/relationships/image" Target="../media/image9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204BA4F-0784-4D99-9842-0F1FCABC0D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5397" y="1368156"/>
            <a:ext cx="7259559" cy="210471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C7E33D0-A7EA-400B-9C5A-06FC8ACC22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tretch>
            <a:fillRect/>
          </a:stretch>
        </p:blipFill>
        <p:spPr bwMode="auto">
          <a:xfrm>
            <a:off x="1158451" y="4140106"/>
            <a:ext cx="1017092" cy="96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>
            <a:extLst>
              <a:ext uri="{FF2B5EF4-FFF2-40B4-BE49-F238E27FC236}">
                <a16:creationId xmlns:a16="http://schemas.microsoft.com/office/drawing/2014/main" id="{614F1727-BB9D-4A60-853C-8CD0EBD92A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tretch>
            <a:fillRect/>
          </a:stretch>
        </p:blipFill>
        <p:spPr bwMode="auto">
          <a:xfrm>
            <a:off x="6942768" y="3478737"/>
            <a:ext cx="944755" cy="898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FE38276-7FD4-4B4F-AEFC-6B33012E4C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tretch>
            <a:fillRect/>
          </a:stretch>
        </p:blipFill>
        <p:spPr bwMode="auto">
          <a:xfrm>
            <a:off x="4634768" y="4327609"/>
            <a:ext cx="982518" cy="934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>
            <a:extLst>
              <a:ext uri="{FF2B5EF4-FFF2-40B4-BE49-F238E27FC236}">
                <a16:creationId xmlns:a16="http://schemas.microsoft.com/office/drawing/2014/main" id="{1CA9EBE2-3945-4EFF-8C1F-5B0A2E567A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tretch>
            <a:fillRect/>
          </a:stretch>
        </p:blipFill>
        <p:spPr bwMode="auto">
          <a:xfrm>
            <a:off x="3065558" y="3029236"/>
            <a:ext cx="944755" cy="898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A83C3339-ACFA-4F0B-AD75-819B8903894A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10288" y="2638925"/>
            <a:ext cx="1406276" cy="1337363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93FA396-FEF1-4C83-90F9-FD26EB0B0832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337018" y="3839876"/>
            <a:ext cx="1389165" cy="132109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B4E2033-B41A-4575-99C0-3396B65E81FA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85486" y="3274879"/>
            <a:ext cx="1266916" cy="1204831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5B933242-C6C6-4125-8F5E-3E3D212D1D19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454326" y="3667064"/>
            <a:ext cx="1389165" cy="132109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2DD63CF6-C13D-4FF0-8894-A8D13AB8C36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004077" y="2486286"/>
            <a:ext cx="1259231" cy="1197522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8F6899A3-0E3B-4FF8-BDB7-314E000999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tretch>
            <a:fillRect/>
          </a:stretch>
        </p:blipFill>
        <p:spPr bwMode="auto">
          <a:xfrm>
            <a:off x="5826398" y="2932987"/>
            <a:ext cx="1017092" cy="96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2">
            <a:extLst>
              <a:ext uri="{FF2B5EF4-FFF2-40B4-BE49-F238E27FC236}">
                <a16:creationId xmlns:a16="http://schemas.microsoft.com/office/drawing/2014/main" id="{28CABEBA-3682-49A6-B41C-0226F2082C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tretch>
            <a:fillRect/>
          </a:stretch>
        </p:blipFill>
        <p:spPr bwMode="auto">
          <a:xfrm>
            <a:off x="1987422" y="3416637"/>
            <a:ext cx="944755" cy="898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81985B2A-BC4B-4AD7-B8D3-B06AA8B137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tretch>
            <a:fillRect/>
          </a:stretch>
        </p:blipFill>
        <p:spPr bwMode="auto">
          <a:xfrm>
            <a:off x="7291041" y="4451824"/>
            <a:ext cx="982518" cy="934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2752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C263C682-5FDC-4CB8-AF6B-FA2DFB027D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0625" y="404008"/>
            <a:ext cx="2535220" cy="2578482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0525142-C4C7-4500-BD5D-74D4E0B2A342}"/>
              </a:ext>
            </a:extLst>
          </p:cNvPr>
          <p:cNvSpPr txBox="1"/>
          <p:nvPr/>
        </p:nvSpPr>
        <p:spPr>
          <a:xfrm>
            <a:off x="6875199" y="2237456"/>
            <a:ext cx="1946560" cy="7740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215" dirty="0"/>
              <a:t>Dora catches </a:t>
            </a:r>
          </a:p>
          <a:p>
            <a:pPr algn="ctr"/>
            <a:r>
              <a:rPr lang="en-GB" sz="2215" dirty="0"/>
              <a:t>15 snowflakes.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611588" y="2870850"/>
            <a:ext cx="8268942" cy="1711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There are 3 different types of snowflakes.</a:t>
            </a:r>
          </a:p>
          <a:p>
            <a:endParaRPr lang="en-GB" sz="1662" dirty="0"/>
          </a:p>
          <a:p>
            <a:r>
              <a:rPr lang="en-GB" sz="2400" dirty="0"/>
              <a:t>An odd amount of each snowflake lands on Dora’s hand.</a:t>
            </a:r>
          </a:p>
          <a:p>
            <a:endParaRPr lang="en-GB" sz="1662" dirty="0"/>
          </a:p>
          <a:p>
            <a:r>
              <a:rPr lang="en-GB" sz="2400" dirty="0"/>
              <a:t>How many different possible combinations are there?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8480" y="4471149"/>
            <a:ext cx="689580" cy="689580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6281873" y="4602861"/>
            <a:ext cx="1933972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1A241B5-C97F-442A-B83D-87F0CABF7C6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8BC9FF"/>
              </a:clrFrom>
              <a:clrTo>
                <a:srgbClr val="8BC9FF">
                  <a:alpha val="0"/>
                </a:srgbClr>
              </a:clrTo>
            </a:clrChange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rcRect r="79325" b="2374"/>
          <a:stretch/>
        </p:blipFill>
        <p:spPr>
          <a:xfrm>
            <a:off x="1250323" y="1231008"/>
            <a:ext cx="858571" cy="80342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7024B74-6685-419D-B17E-E987A3A31EA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8BC9FF"/>
              </a:clrFrom>
              <a:clrTo>
                <a:srgbClr val="8BC9FF">
                  <a:alpha val="0"/>
                </a:srgbClr>
              </a:clrTo>
            </a:clrChange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rcRect l="41879" t="1" r="41386" b="1759"/>
          <a:stretch/>
        </p:blipFill>
        <p:spPr>
          <a:xfrm>
            <a:off x="2983146" y="1225949"/>
            <a:ext cx="694998" cy="80848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6F8A270-AC34-4040-B3CC-DCF77C83863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8BC9FF"/>
              </a:clrFrom>
              <a:clrTo>
                <a:srgbClr val="8BC9FF">
                  <a:alpha val="0"/>
                </a:srgbClr>
              </a:clrTo>
            </a:clrChange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rcRect l="59263" r="20062" b="6624"/>
          <a:stretch/>
        </p:blipFill>
        <p:spPr>
          <a:xfrm>
            <a:off x="4449472" y="1225439"/>
            <a:ext cx="858571" cy="76844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1A241B5-C97F-442A-B83D-87F0CABF7C6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8BC9FF"/>
              </a:clrFrom>
              <a:clrTo>
                <a:srgbClr val="8BC9FF">
                  <a:alpha val="0"/>
                </a:srgbClr>
              </a:clrTo>
            </a:clrChange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rcRect t="2892" r="80323" b="2298"/>
          <a:stretch/>
        </p:blipFill>
        <p:spPr>
          <a:xfrm>
            <a:off x="6834470" y="1717722"/>
            <a:ext cx="531410" cy="50743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7024B74-6685-419D-B17E-E987A3A31EA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8BC9FF"/>
              </a:clrFrom>
              <a:clrTo>
                <a:srgbClr val="8BC9FF">
                  <a:alpha val="0"/>
                </a:srgbClr>
              </a:clrTo>
            </a:clrChange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rcRect l="42398" t="2217" r="40810" b="3522"/>
          <a:stretch/>
        </p:blipFill>
        <p:spPr>
          <a:xfrm>
            <a:off x="6296384" y="1511512"/>
            <a:ext cx="470088" cy="52291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26F8A270-AC34-4040-B3CC-DCF77C83863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8BC9FF"/>
              </a:clrFrom>
              <a:clrTo>
                <a:srgbClr val="8BC9FF">
                  <a:alpha val="0"/>
                </a:srgbClr>
              </a:clrTo>
            </a:clrChange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rcRect l="59824" t="3137" r="20805" b="4550"/>
          <a:stretch/>
        </p:blipFill>
        <p:spPr>
          <a:xfrm>
            <a:off x="6962196" y="1160862"/>
            <a:ext cx="482322" cy="45550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99310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extBox 63">
            <a:extLst>
              <a:ext uri="{FF2B5EF4-FFF2-40B4-BE49-F238E27FC236}">
                <a16:creationId xmlns:a16="http://schemas.microsoft.com/office/drawing/2014/main" id="{23221E3B-4E41-4F21-A40C-FD8539FBDF76}"/>
              </a:ext>
            </a:extLst>
          </p:cNvPr>
          <p:cNvSpPr txBox="1"/>
          <p:nvPr/>
        </p:nvSpPr>
        <p:spPr>
          <a:xfrm>
            <a:off x="4052065" y="3618482"/>
            <a:ext cx="27623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5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A50588D-AC98-436A-ACA1-7E51277496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4330804"/>
              </p:ext>
            </p:extLst>
          </p:nvPr>
        </p:nvGraphicFramePr>
        <p:xfrm>
          <a:off x="860679" y="2035756"/>
          <a:ext cx="3991518" cy="3193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30506">
                  <a:extLst>
                    <a:ext uri="{9D8B030D-6E8A-4147-A177-3AD203B41FA5}">
                      <a16:colId xmlns:a16="http://schemas.microsoft.com/office/drawing/2014/main" val="3901835300"/>
                    </a:ext>
                  </a:extLst>
                </a:gridCol>
                <a:gridCol w="1330506">
                  <a:extLst>
                    <a:ext uri="{9D8B030D-6E8A-4147-A177-3AD203B41FA5}">
                      <a16:colId xmlns:a16="http://schemas.microsoft.com/office/drawing/2014/main" val="1276751217"/>
                    </a:ext>
                  </a:extLst>
                </a:gridCol>
                <a:gridCol w="1330506">
                  <a:extLst>
                    <a:ext uri="{9D8B030D-6E8A-4147-A177-3AD203B41FA5}">
                      <a16:colId xmlns:a16="http://schemas.microsoft.com/office/drawing/2014/main" val="2021565726"/>
                    </a:ext>
                  </a:extLst>
                </a:gridCol>
              </a:tblGrid>
              <a:tr h="399234"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60564497"/>
                  </a:ext>
                </a:extLst>
              </a:tr>
              <a:tr h="399234">
                <a:tc>
                  <a:txBody>
                    <a:bodyPr/>
                    <a:lstStyle/>
                    <a:p>
                      <a:pPr algn="ctr"/>
                      <a:endParaRPr lang="en-GB" sz="220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20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20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272496145"/>
                  </a:ext>
                </a:extLst>
              </a:tr>
              <a:tr h="399234">
                <a:tc>
                  <a:txBody>
                    <a:bodyPr/>
                    <a:lstStyle/>
                    <a:p>
                      <a:pPr algn="ctr"/>
                      <a:endParaRPr lang="en-GB" sz="220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20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20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39846536"/>
                  </a:ext>
                </a:extLst>
              </a:tr>
              <a:tr h="399234">
                <a:tc>
                  <a:txBody>
                    <a:bodyPr/>
                    <a:lstStyle/>
                    <a:p>
                      <a:pPr algn="ctr"/>
                      <a:endParaRPr lang="en-GB" sz="220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20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20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06938623"/>
                  </a:ext>
                </a:extLst>
              </a:tr>
              <a:tr h="399234">
                <a:tc>
                  <a:txBody>
                    <a:bodyPr/>
                    <a:lstStyle/>
                    <a:p>
                      <a:pPr algn="ctr"/>
                      <a:endParaRPr lang="en-GB" sz="220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02916403"/>
                  </a:ext>
                </a:extLst>
              </a:tr>
              <a:tr h="399234">
                <a:tc>
                  <a:txBody>
                    <a:bodyPr/>
                    <a:lstStyle/>
                    <a:p>
                      <a:pPr algn="ctr"/>
                      <a:endParaRPr lang="en-GB" sz="220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19195099"/>
                  </a:ext>
                </a:extLst>
              </a:tr>
              <a:tr h="399234">
                <a:tc>
                  <a:txBody>
                    <a:bodyPr/>
                    <a:lstStyle/>
                    <a:p>
                      <a:pPr algn="ctr"/>
                      <a:endParaRPr lang="en-GB" sz="220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20427835"/>
                  </a:ext>
                </a:extLst>
              </a:tr>
              <a:tr h="399234"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47822552"/>
                  </a:ext>
                </a:extLst>
              </a:tr>
            </a:tbl>
          </a:graphicData>
        </a:graphic>
      </p:graphicFrame>
      <p:sp>
        <p:nvSpPr>
          <p:cNvPr id="40" name="TextBox 39">
            <a:extLst>
              <a:ext uri="{FF2B5EF4-FFF2-40B4-BE49-F238E27FC236}">
                <a16:creationId xmlns:a16="http://schemas.microsoft.com/office/drawing/2014/main" id="{23221E3B-4E41-4F21-A40C-FD8539FBDF76}"/>
              </a:ext>
            </a:extLst>
          </p:cNvPr>
          <p:cNvSpPr txBox="1"/>
          <p:nvPr/>
        </p:nvSpPr>
        <p:spPr>
          <a:xfrm>
            <a:off x="2697158" y="3618482"/>
            <a:ext cx="27623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9</a:t>
            </a:r>
          </a:p>
        </p:txBody>
      </p:sp>
      <p:sp>
        <p:nvSpPr>
          <p:cNvPr id="51" name="Rectangle: Rounded Corners 57">
            <a:extLst>
              <a:ext uri="{FF2B5EF4-FFF2-40B4-BE49-F238E27FC236}">
                <a16:creationId xmlns:a16="http://schemas.microsoft.com/office/drawing/2014/main" id="{79308347-C82B-4C41-B471-9526493B6014}"/>
              </a:ext>
            </a:extLst>
          </p:cNvPr>
          <p:cNvSpPr/>
          <p:nvPr/>
        </p:nvSpPr>
        <p:spPr>
          <a:xfrm>
            <a:off x="5538122" y="3027778"/>
            <a:ext cx="3078600" cy="131767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none" anchor="ctr">
            <a:noAutofit/>
          </a:bodyPr>
          <a:lstStyle/>
          <a:p>
            <a:pPr algn="ctr"/>
            <a:r>
              <a:rPr lang="en-GB" sz="2400" dirty="0"/>
              <a:t>What if Dora caught </a:t>
            </a:r>
          </a:p>
          <a:p>
            <a:pPr algn="ctr"/>
            <a:r>
              <a:rPr lang="en-GB" sz="2400" dirty="0"/>
              <a:t>17 snowflakes?</a:t>
            </a:r>
          </a:p>
        </p:txBody>
      </p:sp>
      <p:sp>
        <p:nvSpPr>
          <p:cNvPr id="50" name="Rectangle: Rounded Corners 59">
            <a:extLst>
              <a:ext uri="{FF2B5EF4-FFF2-40B4-BE49-F238E27FC236}">
                <a16:creationId xmlns:a16="http://schemas.microsoft.com/office/drawing/2014/main" id="{E57BE159-57F9-4F15-AF05-3699313A4AE1}"/>
              </a:ext>
            </a:extLst>
          </p:cNvPr>
          <p:cNvSpPr/>
          <p:nvPr/>
        </p:nvSpPr>
        <p:spPr>
          <a:xfrm>
            <a:off x="5538122" y="3027779"/>
            <a:ext cx="3078601" cy="132016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2400" dirty="0"/>
              <a:t>What if there were 4 different types of snowflakes?</a:t>
            </a:r>
          </a:p>
        </p:txBody>
      </p:sp>
      <p:sp>
        <p:nvSpPr>
          <p:cNvPr id="49" name="Rectangle: Rounded Corners 58">
            <a:extLst>
              <a:ext uri="{FF2B5EF4-FFF2-40B4-BE49-F238E27FC236}">
                <a16:creationId xmlns:a16="http://schemas.microsoft.com/office/drawing/2014/main" id="{C85A75B9-6F55-4E9E-A6CF-C6C3555469EB}"/>
              </a:ext>
            </a:extLst>
          </p:cNvPr>
          <p:cNvSpPr/>
          <p:nvPr/>
        </p:nvSpPr>
        <p:spPr>
          <a:xfrm>
            <a:off x="5538122" y="3027779"/>
            <a:ext cx="3078601" cy="132016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2400" dirty="0"/>
              <a:t>What if Dora caught a combination of odd and even amounts?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0AC74E-04FC-450A-BBA3-4930537CE386}"/>
              </a:ext>
            </a:extLst>
          </p:cNvPr>
          <p:cNvSpPr txBox="1"/>
          <p:nvPr/>
        </p:nvSpPr>
        <p:spPr>
          <a:xfrm>
            <a:off x="1383034" y="2425414"/>
            <a:ext cx="27623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F45912-C93C-4E27-99F0-782073A46F41}"/>
              </a:ext>
            </a:extLst>
          </p:cNvPr>
          <p:cNvSpPr txBox="1"/>
          <p:nvPr/>
        </p:nvSpPr>
        <p:spPr>
          <a:xfrm>
            <a:off x="1385591" y="3221427"/>
            <a:ext cx="27623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221E3B-4E41-4F21-A40C-FD8539FBDF76}"/>
              </a:ext>
            </a:extLst>
          </p:cNvPr>
          <p:cNvSpPr txBox="1"/>
          <p:nvPr/>
        </p:nvSpPr>
        <p:spPr>
          <a:xfrm>
            <a:off x="2700516" y="3221427"/>
            <a:ext cx="27623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5971448-1F1E-4E0D-8B6C-5E2468DC0C8C}"/>
              </a:ext>
            </a:extLst>
          </p:cNvPr>
          <p:cNvSpPr txBox="1"/>
          <p:nvPr/>
        </p:nvSpPr>
        <p:spPr>
          <a:xfrm>
            <a:off x="1385591" y="3618482"/>
            <a:ext cx="27623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43E3BC-0AF4-4DD6-8E08-B8B94B46C0D2}"/>
              </a:ext>
            </a:extLst>
          </p:cNvPr>
          <p:cNvSpPr txBox="1"/>
          <p:nvPr/>
        </p:nvSpPr>
        <p:spPr>
          <a:xfrm>
            <a:off x="2696281" y="3618482"/>
            <a:ext cx="27623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F15B1CB-3D89-4361-833A-C7597BB76450}"/>
              </a:ext>
            </a:extLst>
          </p:cNvPr>
          <p:cNvSpPr txBox="1"/>
          <p:nvPr/>
        </p:nvSpPr>
        <p:spPr>
          <a:xfrm>
            <a:off x="4020750" y="3221427"/>
            <a:ext cx="27623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7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E16AD1-1DCE-4CF1-A894-31AFE23638E3}"/>
              </a:ext>
            </a:extLst>
          </p:cNvPr>
          <p:cNvSpPr txBox="1"/>
          <p:nvPr/>
        </p:nvSpPr>
        <p:spPr>
          <a:xfrm>
            <a:off x="1385591" y="4790397"/>
            <a:ext cx="27623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5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9C09175-D121-400E-BC3E-57F91716A67D}"/>
              </a:ext>
            </a:extLst>
          </p:cNvPr>
          <p:cNvSpPr txBox="1"/>
          <p:nvPr/>
        </p:nvSpPr>
        <p:spPr>
          <a:xfrm>
            <a:off x="2692549" y="4790064"/>
            <a:ext cx="27623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7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4128859B-43C0-40A4-BFC7-B84248DF76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798" y="2376441"/>
            <a:ext cx="450989" cy="417362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D10AC74E-04FC-450A-BBA3-4930537CE386}"/>
              </a:ext>
            </a:extLst>
          </p:cNvPr>
          <p:cNvSpPr txBox="1"/>
          <p:nvPr/>
        </p:nvSpPr>
        <p:spPr>
          <a:xfrm>
            <a:off x="2697959" y="2425414"/>
            <a:ext cx="27623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3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10AC74E-04FC-450A-BBA3-4930537CE386}"/>
              </a:ext>
            </a:extLst>
          </p:cNvPr>
          <p:cNvSpPr txBox="1"/>
          <p:nvPr/>
        </p:nvSpPr>
        <p:spPr>
          <a:xfrm>
            <a:off x="3908253" y="2425414"/>
            <a:ext cx="501234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11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10AC74E-04FC-450A-BBA3-4930537CE386}"/>
              </a:ext>
            </a:extLst>
          </p:cNvPr>
          <p:cNvSpPr txBox="1"/>
          <p:nvPr/>
        </p:nvSpPr>
        <p:spPr>
          <a:xfrm>
            <a:off x="1385591" y="2817198"/>
            <a:ext cx="27623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1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10AC74E-04FC-450A-BBA3-4930537CE386}"/>
              </a:ext>
            </a:extLst>
          </p:cNvPr>
          <p:cNvSpPr txBox="1"/>
          <p:nvPr/>
        </p:nvSpPr>
        <p:spPr>
          <a:xfrm>
            <a:off x="2700516" y="2817198"/>
            <a:ext cx="27623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5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10AC74E-04FC-450A-BBA3-4930537CE386}"/>
              </a:ext>
            </a:extLst>
          </p:cNvPr>
          <p:cNvSpPr txBox="1"/>
          <p:nvPr/>
        </p:nvSpPr>
        <p:spPr>
          <a:xfrm>
            <a:off x="3910810" y="2817198"/>
            <a:ext cx="501234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9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4128859B-43C0-40A4-BFC7-B84248DF76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4827" y="2778514"/>
            <a:ext cx="450989" cy="417362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4128859B-43C0-40A4-BFC7-B84248DF76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1154" y="3180587"/>
            <a:ext cx="450989" cy="417362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88F45912-C93C-4E27-99F0-782073A46F41}"/>
              </a:ext>
            </a:extLst>
          </p:cNvPr>
          <p:cNvSpPr txBox="1"/>
          <p:nvPr/>
        </p:nvSpPr>
        <p:spPr>
          <a:xfrm>
            <a:off x="1385591" y="3618482"/>
            <a:ext cx="27623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1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F15B1CB-3D89-4361-833A-C7597BB76450}"/>
              </a:ext>
            </a:extLst>
          </p:cNvPr>
          <p:cNvSpPr txBox="1"/>
          <p:nvPr/>
        </p:nvSpPr>
        <p:spPr>
          <a:xfrm>
            <a:off x="4032106" y="3618482"/>
            <a:ext cx="27623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9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4128859B-43C0-40A4-BFC7-B84248DF76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6469" y="3582660"/>
            <a:ext cx="450989" cy="417362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88F45912-C93C-4E27-99F0-782073A46F41}"/>
              </a:ext>
            </a:extLst>
          </p:cNvPr>
          <p:cNvSpPr txBox="1"/>
          <p:nvPr/>
        </p:nvSpPr>
        <p:spPr>
          <a:xfrm>
            <a:off x="1385591" y="4018252"/>
            <a:ext cx="27623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3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3221E3B-4E41-4F21-A40C-FD8539FBDF76}"/>
              </a:ext>
            </a:extLst>
          </p:cNvPr>
          <p:cNvSpPr txBox="1"/>
          <p:nvPr/>
        </p:nvSpPr>
        <p:spPr>
          <a:xfrm>
            <a:off x="2705825" y="4018252"/>
            <a:ext cx="27623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5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5F15B1CB-3D89-4361-833A-C7597BB76450}"/>
              </a:ext>
            </a:extLst>
          </p:cNvPr>
          <p:cNvSpPr txBox="1"/>
          <p:nvPr/>
        </p:nvSpPr>
        <p:spPr>
          <a:xfrm>
            <a:off x="4020750" y="4018252"/>
            <a:ext cx="27623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7</a:t>
            </a: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4128859B-43C0-40A4-BFC7-B84248DF76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5862" y="3984733"/>
            <a:ext cx="450989" cy="417362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31E16AD1-1DCE-4CF1-A894-31AFE23638E3}"/>
              </a:ext>
            </a:extLst>
          </p:cNvPr>
          <p:cNvSpPr txBox="1"/>
          <p:nvPr/>
        </p:nvSpPr>
        <p:spPr>
          <a:xfrm>
            <a:off x="1383034" y="4820354"/>
            <a:ext cx="27623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9C09175-D121-400E-BC3E-57F91716A67D}"/>
              </a:ext>
            </a:extLst>
          </p:cNvPr>
          <p:cNvSpPr txBox="1"/>
          <p:nvPr/>
        </p:nvSpPr>
        <p:spPr>
          <a:xfrm>
            <a:off x="2689992" y="4820354"/>
            <a:ext cx="27623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7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D10AC74E-04FC-450A-BBA3-4930537CE386}"/>
              </a:ext>
            </a:extLst>
          </p:cNvPr>
          <p:cNvSpPr txBox="1"/>
          <p:nvPr/>
        </p:nvSpPr>
        <p:spPr>
          <a:xfrm>
            <a:off x="1394389" y="2021191"/>
            <a:ext cx="27623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1</a:t>
            </a: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4128859B-43C0-40A4-BFC7-B84248DF76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1154" y="1974368"/>
            <a:ext cx="450989" cy="417362"/>
          </a:xfrm>
          <a:prstGeom prst="rect">
            <a:avLst/>
          </a:prstGeom>
        </p:spPr>
      </p:pic>
      <p:sp>
        <p:nvSpPr>
          <p:cNvPr id="57" name="TextBox 56">
            <a:extLst>
              <a:ext uri="{FF2B5EF4-FFF2-40B4-BE49-F238E27FC236}">
                <a16:creationId xmlns:a16="http://schemas.microsoft.com/office/drawing/2014/main" id="{D10AC74E-04FC-450A-BBA3-4930537CE386}"/>
              </a:ext>
            </a:extLst>
          </p:cNvPr>
          <p:cNvSpPr txBox="1"/>
          <p:nvPr/>
        </p:nvSpPr>
        <p:spPr>
          <a:xfrm>
            <a:off x="2709314" y="2021191"/>
            <a:ext cx="27623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1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D10AC74E-04FC-450A-BBA3-4930537CE386}"/>
              </a:ext>
            </a:extLst>
          </p:cNvPr>
          <p:cNvSpPr txBox="1"/>
          <p:nvPr/>
        </p:nvSpPr>
        <p:spPr>
          <a:xfrm>
            <a:off x="3919609" y="2021191"/>
            <a:ext cx="501234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13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1E16AD1-1DCE-4CF1-A894-31AFE23638E3}"/>
              </a:ext>
            </a:extLst>
          </p:cNvPr>
          <p:cNvSpPr txBox="1"/>
          <p:nvPr/>
        </p:nvSpPr>
        <p:spPr>
          <a:xfrm>
            <a:off x="1385591" y="4415793"/>
            <a:ext cx="27623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5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49C09175-D121-400E-BC3E-57F91716A67D}"/>
              </a:ext>
            </a:extLst>
          </p:cNvPr>
          <p:cNvSpPr txBox="1"/>
          <p:nvPr/>
        </p:nvSpPr>
        <p:spPr>
          <a:xfrm>
            <a:off x="2692549" y="4415793"/>
            <a:ext cx="27623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5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49C09175-D121-400E-BC3E-57F91716A67D}"/>
              </a:ext>
            </a:extLst>
          </p:cNvPr>
          <p:cNvSpPr txBox="1"/>
          <p:nvPr/>
        </p:nvSpPr>
        <p:spPr>
          <a:xfrm>
            <a:off x="3996127" y="4415793"/>
            <a:ext cx="27623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5</a:t>
            </a:r>
          </a:p>
        </p:txBody>
      </p:sp>
      <p:pic>
        <p:nvPicPr>
          <p:cNvPr id="62" name="Picture 61">
            <a:extLst>
              <a:ext uri="{FF2B5EF4-FFF2-40B4-BE49-F238E27FC236}">
                <a16:creationId xmlns:a16="http://schemas.microsoft.com/office/drawing/2014/main" id="{4128859B-43C0-40A4-BFC7-B84248DF76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7491" y="4386807"/>
            <a:ext cx="450989" cy="417362"/>
          </a:xfrm>
          <a:prstGeom prst="rect">
            <a:avLst/>
          </a:prstGeom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D10AC74E-04FC-450A-BBA3-4930537CE386}"/>
              </a:ext>
            </a:extLst>
          </p:cNvPr>
          <p:cNvSpPr txBox="1"/>
          <p:nvPr/>
        </p:nvSpPr>
        <p:spPr>
          <a:xfrm>
            <a:off x="884815" y="1606695"/>
            <a:ext cx="4078120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1, 3, 5, 7, 9, 11, 13</a:t>
            </a:r>
          </a:p>
        </p:txBody>
      </p:sp>
      <p:pic>
        <p:nvPicPr>
          <p:cNvPr id="68" name="Picture 67">
            <a:extLst>
              <a:ext uri="{FF2B5EF4-FFF2-40B4-BE49-F238E27FC236}">
                <a16:creationId xmlns:a16="http://schemas.microsoft.com/office/drawing/2014/main" id="{0BA130AA-5026-4097-BC8F-113FFFAF943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8BC9FF"/>
              </a:clrFrom>
              <a:clrTo>
                <a:srgbClr val="8BC9FF">
                  <a:alpha val="0"/>
                </a:srgbClr>
              </a:clrTo>
            </a:clrChange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rcRect r="79325" b="2374"/>
          <a:stretch/>
        </p:blipFill>
        <p:spPr>
          <a:xfrm>
            <a:off x="1269343" y="816718"/>
            <a:ext cx="858571" cy="803421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92284868-EAC0-4544-8919-5FAC6C4D790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8BC9FF"/>
              </a:clrFrom>
              <a:clrTo>
                <a:srgbClr val="8BC9FF">
                  <a:alpha val="0"/>
                </a:srgbClr>
              </a:clrTo>
            </a:clrChange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rcRect l="41879" t="1" r="41386" b="1759"/>
          <a:stretch/>
        </p:blipFill>
        <p:spPr>
          <a:xfrm>
            <a:off x="3002166" y="811659"/>
            <a:ext cx="694998" cy="808480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574527B0-17D2-4DEA-BF3D-3C9DC16732F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8BC9FF"/>
              </a:clrFrom>
              <a:clrTo>
                <a:srgbClr val="8BC9FF">
                  <a:alpha val="0"/>
                </a:srgbClr>
              </a:clrTo>
            </a:clrChange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rcRect l="59263" r="20062" b="6624"/>
          <a:stretch/>
        </p:blipFill>
        <p:spPr>
          <a:xfrm>
            <a:off x="4468492" y="811149"/>
            <a:ext cx="858571" cy="76844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4C4CA572-CEC1-4221-AC2A-3BFB3FFF32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80625" y="404008"/>
            <a:ext cx="2535220" cy="2578482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DB09979B-683E-455E-82E8-84FCA3E59B8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8BC9FF"/>
              </a:clrFrom>
              <a:clrTo>
                <a:srgbClr val="8BC9FF">
                  <a:alpha val="0"/>
                </a:srgbClr>
              </a:clrTo>
            </a:clrChange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rcRect t="2892" r="80323" b="2298"/>
          <a:stretch/>
        </p:blipFill>
        <p:spPr>
          <a:xfrm>
            <a:off x="6834470" y="1717722"/>
            <a:ext cx="531410" cy="50743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3A67B3C5-C8F4-457C-80F4-E3837A09451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8BC9FF"/>
              </a:clrFrom>
              <a:clrTo>
                <a:srgbClr val="8BC9FF">
                  <a:alpha val="0"/>
                </a:srgbClr>
              </a:clrTo>
            </a:clrChange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rcRect l="42398" t="2217" r="40810" b="3522"/>
          <a:stretch/>
        </p:blipFill>
        <p:spPr>
          <a:xfrm>
            <a:off x="6296384" y="1511512"/>
            <a:ext cx="470088" cy="522916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C3289D88-7C95-4F4D-A4AC-A09D268B1BE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8BC9FF"/>
              </a:clrFrom>
              <a:clrTo>
                <a:srgbClr val="8BC9FF">
                  <a:alpha val="0"/>
                </a:srgbClr>
              </a:clrTo>
            </a:clrChange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rcRect l="59824" t="3137" r="20805" b="4550"/>
          <a:stretch/>
        </p:blipFill>
        <p:spPr>
          <a:xfrm>
            <a:off x="6962196" y="1160862"/>
            <a:ext cx="482322" cy="45550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8068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grpId="0" nodeType="click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0" nodeType="click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nodeType="click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" presetClass="entr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ntr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6" presetClass="emph" presetSubtype="0" fill="hold" grpId="1" nodeType="click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26" presetClass="emp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5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" presetClass="exit" presetSubtype="0" fill="hold" grpId="1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ntr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ntr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" presetClass="exit" presetSubtype="0" fill="hold" grpId="1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ntr" presetSubtype="0" fill="hold" grpId="0" nodeType="click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ntr" presetSubtype="0" fill="hold" grpId="0" nodeType="click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" presetClass="entr" presetSubtype="0" fill="hold" grpId="0" nodeType="click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4" grpId="1"/>
      <p:bldP spid="40" grpId="0"/>
      <p:bldP spid="40" grpId="1"/>
      <p:bldP spid="51" grpId="0" animBg="1"/>
      <p:bldP spid="50" grpId="0" animBg="1"/>
      <p:bldP spid="49" grpId="0" animBg="1"/>
      <p:bldP spid="5" grpId="0"/>
      <p:bldP spid="6" grpId="0"/>
      <p:bldP spid="7" grpId="0"/>
      <p:bldP spid="9" grpId="0"/>
      <p:bldP spid="10" grpId="0"/>
      <p:bldP spid="11" grpId="0"/>
      <p:bldP spid="15" grpId="0"/>
      <p:bldP spid="15" grpId="1"/>
      <p:bldP spid="20" grpId="0"/>
      <p:bldP spid="20" grpId="1"/>
      <p:bldP spid="32" grpId="0"/>
      <p:bldP spid="33" grpId="0"/>
      <p:bldP spid="34" grpId="0"/>
      <p:bldP spid="34" grpId="1"/>
      <p:bldP spid="35" grpId="0"/>
      <p:bldP spid="35" grpId="1"/>
      <p:bldP spid="36" grpId="0"/>
      <p:bldP spid="36" grpId="1"/>
      <p:bldP spid="39" grpId="0"/>
      <p:bldP spid="39" grpId="1"/>
      <p:bldP spid="41" grpId="0"/>
      <p:bldP spid="43" grpId="0"/>
      <p:bldP spid="44" grpId="0"/>
      <p:bldP spid="44" grpId="1"/>
      <p:bldP spid="45" grpId="0"/>
      <p:bldP spid="45" grpId="1"/>
      <p:bldP spid="47" grpId="0"/>
      <p:bldP spid="47" grpId="1"/>
      <p:bldP spid="48" grpId="0"/>
      <p:bldP spid="48" grpId="1"/>
      <p:bldP spid="55" grpId="0"/>
      <p:bldP spid="57" grpId="0"/>
      <p:bldP spid="58" grpId="0"/>
      <p:bldP spid="59" grpId="0"/>
      <p:bldP spid="60" grpId="0"/>
      <p:bldP spid="61" grpId="0"/>
      <p:bldP spid="6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516" y="695847"/>
            <a:ext cx="4445386" cy="461259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251049" y="1311902"/>
            <a:ext cx="1676848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(5, 2) (5, 7)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251048" y="2488604"/>
            <a:ext cx="1676848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(3, 3) (7, 6)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184635" y="821320"/>
            <a:ext cx="3426253" cy="3160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Plot the coordinates.</a:t>
            </a:r>
          </a:p>
          <a:p>
            <a:pPr algn="l"/>
            <a:endParaRPr lang="en-GB" sz="2215" dirty="0"/>
          </a:p>
          <a:p>
            <a:pPr algn="l"/>
            <a:endParaRPr lang="en-GB" sz="2215" dirty="0"/>
          </a:p>
          <a:p>
            <a:pPr algn="l"/>
            <a:endParaRPr lang="en-GB" sz="2215" dirty="0"/>
          </a:p>
          <a:p>
            <a:pPr algn="l"/>
            <a:endParaRPr lang="en-GB" sz="2215" dirty="0"/>
          </a:p>
          <a:p>
            <a:pPr algn="l"/>
            <a:endParaRPr lang="en-GB" sz="2215" dirty="0"/>
          </a:p>
          <a:p>
            <a:pPr algn="l"/>
            <a:endParaRPr lang="en-GB" sz="2215" dirty="0"/>
          </a:p>
          <a:p>
            <a:pPr algn="l"/>
            <a:r>
              <a:rPr lang="en-GB" sz="2215" dirty="0"/>
              <a:t>Draw a straight line to join each pair of coordinates.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94218" y="4430366"/>
            <a:ext cx="689580" cy="689580"/>
          </a:xfrm>
          <a:prstGeom prst="rect">
            <a:avLst/>
          </a:prstGeom>
        </p:spPr>
      </p:pic>
      <p:cxnSp>
        <p:nvCxnSpPr>
          <p:cNvPr id="36" name="Straight Connector 35"/>
          <p:cNvCxnSpPr>
            <a:cxnSpLocks/>
          </p:cNvCxnSpPr>
          <p:nvPr/>
        </p:nvCxnSpPr>
        <p:spPr>
          <a:xfrm flipV="1">
            <a:off x="3701354" y="1672968"/>
            <a:ext cx="0" cy="1032259"/>
          </a:xfrm>
          <a:prstGeom prst="line">
            <a:avLst/>
          </a:prstGeom>
          <a:ln w="1905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Multiply 38"/>
          <p:cNvSpPr/>
          <p:nvPr/>
        </p:nvSpPr>
        <p:spPr>
          <a:xfrm>
            <a:off x="3556691" y="2546616"/>
            <a:ext cx="275943" cy="275943"/>
          </a:xfrm>
          <a:prstGeom prst="mathMultiply">
            <a:avLst/>
          </a:prstGeom>
          <a:solidFill>
            <a:schemeClr val="accent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215"/>
          </a:p>
        </p:txBody>
      </p:sp>
      <p:sp>
        <p:nvSpPr>
          <p:cNvPr id="40" name="Multiply 39"/>
          <p:cNvSpPr/>
          <p:nvPr/>
        </p:nvSpPr>
        <p:spPr>
          <a:xfrm>
            <a:off x="3556691" y="1534996"/>
            <a:ext cx="275943" cy="275943"/>
          </a:xfrm>
          <a:prstGeom prst="mathMultiply">
            <a:avLst/>
          </a:prstGeom>
          <a:solidFill>
            <a:schemeClr val="accent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215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6305035" y="4562079"/>
            <a:ext cx="1933972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51049" y="1901756"/>
            <a:ext cx="1676848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(3, 6) (7, 3)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92824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516" y="708636"/>
            <a:ext cx="4445386" cy="4612593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6264058" y="945467"/>
            <a:ext cx="1368403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/>
              <a:t>(5, 2) (5, 7)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64058" y="1314799"/>
            <a:ext cx="1368403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/>
              <a:t>(3, 6) (7, 3)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264058" y="1684131"/>
            <a:ext cx="1368403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/>
              <a:t>(3, 3) (7, 6)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3" name="TextBox 22"/>
              <p:cNvSpPr txBox="1"/>
              <p:nvPr/>
            </p:nvSpPr>
            <p:spPr>
              <a:xfrm>
                <a:off x="4936881" y="2065808"/>
                <a:ext cx="3956106" cy="3763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1846" dirty="0"/>
                  <a:t>Reflect snowflake A in the </a:t>
                </a:r>
                <a14:m>
                  <m:oMath xmlns:m="http://schemas.openxmlformats.org/officeDocument/2006/math">
                    <m:r>
                      <a:rPr lang="en-GB" sz="1846" i="1" dirty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GB" sz="1846" dirty="0"/>
                  <a:t>-axis.</a:t>
                </a:r>
              </a:p>
            </p:txBody>
          </p:sp>
        </mc:Choice>
        <mc:Fallback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6881" y="2065808"/>
                <a:ext cx="3956106" cy="376385"/>
              </a:xfrm>
              <a:prstGeom prst="rect">
                <a:avLst/>
              </a:prstGeom>
              <a:blipFill>
                <a:blip r:embed="rId4"/>
                <a:stretch>
                  <a:fillRect l="-1387" t="-8065" b="-241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4" name="TextBox 23"/>
              <p:cNvSpPr txBox="1"/>
              <p:nvPr/>
            </p:nvSpPr>
            <p:spPr>
              <a:xfrm>
                <a:off x="4936881" y="2680050"/>
                <a:ext cx="3956106" cy="3763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1846" dirty="0"/>
                  <a:t>Reflect snowflake A in the </a:t>
                </a:r>
                <a14:m>
                  <m:oMath xmlns:m="http://schemas.openxmlformats.org/officeDocument/2006/math">
                    <m:r>
                      <a:rPr lang="en-GB" sz="1846" i="1" dirty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1846" dirty="0"/>
                  <a:t>-axis.</a:t>
                </a:r>
              </a:p>
            </p:txBody>
          </p:sp>
        </mc:Choice>
        <mc:Fallback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6881" y="2680050"/>
                <a:ext cx="3956106" cy="376385"/>
              </a:xfrm>
              <a:prstGeom prst="rect">
                <a:avLst/>
              </a:prstGeom>
              <a:blipFill>
                <a:blip r:embed="rId5"/>
                <a:stretch>
                  <a:fillRect l="-1387" t="-8197" b="-262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4936881" y="3294292"/>
            <a:ext cx="3449670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/>
              <a:t>Translate snowflake A 10 to the left and 9 down.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936881" y="4192636"/>
            <a:ext cx="3449670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/>
              <a:t>What do you notice?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75345" y="4561968"/>
            <a:ext cx="689580" cy="689580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6305035" y="4693794"/>
            <a:ext cx="1933972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36" name="Straight Connector 35"/>
          <p:cNvCxnSpPr>
            <a:cxnSpLocks/>
          </p:cNvCxnSpPr>
          <p:nvPr/>
        </p:nvCxnSpPr>
        <p:spPr>
          <a:xfrm flipV="1">
            <a:off x="3694931" y="1655779"/>
            <a:ext cx="2914" cy="1039969"/>
          </a:xfrm>
          <a:prstGeom prst="line">
            <a:avLst/>
          </a:prstGeom>
          <a:ln w="1905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cxnSpLocks/>
          </p:cNvCxnSpPr>
          <p:nvPr/>
        </p:nvCxnSpPr>
        <p:spPr>
          <a:xfrm flipH="1" flipV="1">
            <a:off x="3298056" y="1868797"/>
            <a:ext cx="789415" cy="605946"/>
          </a:xfrm>
          <a:prstGeom prst="line">
            <a:avLst/>
          </a:prstGeom>
          <a:ln w="1905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cxnSpLocks/>
          </p:cNvCxnSpPr>
          <p:nvPr/>
        </p:nvCxnSpPr>
        <p:spPr>
          <a:xfrm flipH="1">
            <a:off x="3298058" y="1868797"/>
            <a:ext cx="789414" cy="605946"/>
          </a:xfrm>
          <a:prstGeom prst="line">
            <a:avLst/>
          </a:prstGeom>
          <a:ln w="1905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3275550" y="1463127"/>
            <a:ext cx="1368403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>
                <a:solidFill>
                  <a:schemeClr val="accent5"/>
                </a:solidFill>
              </a:rPr>
              <a:t>A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52185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6" grpId="0"/>
      <p:bldP spid="27" grpId="0"/>
      <p:bldP spid="29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>
            <a:extLst>
              <a:ext uri="{FF2B5EF4-FFF2-40B4-BE49-F238E27FC236}">
                <a16:creationId xmlns:a16="http://schemas.microsoft.com/office/drawing/2014/main" id="{C870C8A3-B423-424E-A202-5DF0A6564A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516" y="695847"/>
            <a:ext cx="4445386" cy="4612593"/>
          </a:xfrm>
          <a:prstGeom prst="rect">
            <a:avLst/>
          </a:prstGeom>
        </p:spPr>
      </p:pic>
      <p:cxnSp>
        <p:nvCxnSpPr>
          <p:cNvPr id="36" name="Straight Connector 35"/>
          <p:cNvCxnSpPr>
            <a:cxnSpLocks/>
          </p:cNvCxnSpPr>
          <p:nvPr/>
        </p:nvCxnSpPr>
        <p:spPr>
          <a:xfrm flipV="1">
            <a:off x="3693235" y="1651981"/>
            <a:ext cx="0" cy="1028781"/>
          </a:xfrm>
          <a:prstGeom prst="line">
            <a:avLst/>
          </a:prstGeom>
          <a:ln w="1905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cxnSpLocks/>
          </p:cNvCxnSpPr>
          <p:nvPr/>
        </p:nvCxnSpPr>
        <p:spPr>
          <a:xfrm flipH="1" flipV="1">
            <a:off x="3304482" y="1860114"/>
            <a:ext cx="779166" cy="625547"/>
          </a:xfrm>
          <a:prstGeom prst="line">
            <a:avLst/>
          </a:prstGeom>
          <a:ln w="1905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cxnSpLocks/>
          </p:cNvCxnSpPr>
          <p:nvPr/>
        </p:nvCxnSpPr>
        <p:spPr>
          <a:xfrm flipH="1">
            <a:off x="3304482" y="1868798"/>
            <a:ext cx="779166" cy="618126"/>
          </a:xfrm>
          <a:prstGeom prst="line">
            <a:avLst/>
          </a:prstGeom>
          <a:ln w="1905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cxnSpLocks/>
          </p:cNvCxnSpPr>
          <p:nvPr/>
        </p:nvCxnSpPr>
        <p:spPr>
          <a:xfrm flipV="1">
            <a:off x="2708282" y="738765"/>
            <a:ext cx="0" cy="450353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ight Arrow 16"/>
          <p:cNvSpPr/>
          <p:nvPr/>
        </p:nvSpPr>
        <p:spPr>
          <a:xfrm rot="10800000">
            <a:off x="2712375" y="2431247"/>
            <a:ext cx="592107" cy="66078"/>
          </a:xfrm>
          <a:prstGeom prst="rightArrow">
            <a:avLst/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215"/>
          </a:p>
        </p:txBody>
      </p:sp>
      <p:sp>
        <p:nvSpPr>
          <p:cNvPr id="21" name="Right Arrow 20"/>
          <p:cNvSpPr/>
          <p:nvPr/>
        </p:nvSpPr>
        <p:spPr>
          <a:xfrm rot="10800000">
            <a:off x="2141014" y="2431247"/>
            <a:ext cx="557173" cy="77103"/>
          </a:xfrm>
          <a:prstGeom prst="rightArrow">
            <a:avLst/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215"/>
          </a:p>
        </p:txBody>
      </p:sp>
      <p:sp>
        <p:nvSpPr>
          <p:cNvPr id="22" name="Multiply 21"/>
          <p:cNvSpPr/>
          <p:nvPr/>
        </p:nvSpPr>
        <p:spPr>
          <a:xfrm>
            <a:off x="2001002" y="2359416"/>
            <a:ext cx="229038" cy="229038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215"/>
          </a:p>
        </p:txBody>
      </p:sp>
      <p:sp>
        <p:nvSpPr>
          <p:cNvPr id="30" name="Right Arrow 29"/>
          <p:cNvSpPr/>
          <p:nvPr/>
        </p:nvSpPr>
        <p:spPr>
          <a:xfrm rot="10800000">
            <a:off x="2710682" y="2431247"/>
            <a:ext cx="1373111" cy="83475"/>
          </a:xfrm>
          <a:prstGeom prst="rightArrow">
            <a:avLst/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215"/>
          </a:p>
        </p:txBody>
      </p:sp>
      <p:sp>
        <p:nvSpPr>
          <p:cNvPr id="31" name="Right Arrow 30"/>
          <p:cNvSpPr/>
          <p:nvPr/>
        </p:nvSpPr>
        <p:spPr>
          <a:xfrm rot="10800000">
            <a:off x="1336525" y="2431247"/>
            <a:ext cx="1367665" cy="72138"/>
          </a:xfrm>
          <a:prstGeom prst="rightArrow">
            <a:avLst/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215"/>
          </a:p>
        </p:txBody>
      </p:sp>
      <p:sp>
        <p:nvSpPr>
          <p:cNvPr id="32" name="Multiply 31"/>
          <p:cNvSpPr/>
          <p:nvPr/>
        </p:nvSpPr>
        <p:spPr>
          <a:xfrm>
            <a:off x="1219608" y="2359416"/>
            <a:ext cx="229038" cy="229038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215"/>
          </a:p>
        </p:txBody>
      </p:sp>
      <p:cxnSp>
        <p:nvCxnSpPr>
          <p:cNvPr id="33" name="Straight Connector 32"/>
          <p:cNvCxnSpPr>
            <a:cxnSpLocks/>
          </p:cNvCxnSpPr>
          <p:nvPr/>
        </p:nvCxnSpPr>
        <p:spPr>
          <a:xfrm flipV="1">
            <a:off x="1729419" y="1666986"/>
            <a:ext cx="0" cy="1013776"/>
          </a:xfrm>
          <a:prstGeom prst="line">
            <a:avLst/>
          </a:prstGeom>
          <a:ln w="1905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cxnSpLocks/>
          </p:cNvCxnSpPr>
          <p:nvPr/>
        </p:nvCxnSpPr>
        <p:spPr>
          <a:xfrm flipH="1" flipV="1">
            <a:off x="1334126" y="1861908"/>
            <a:ext cx="782398" cy="612027"/>
          </a:xfrm>
          <a:prstGeom prst="line">
            <a:avLst/>
          </a:prstGeom>
          <a:ln w="1905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cxnSpLocks/>
          </p:cNvCxnSpPr>
          <p:nvPr/>
        </p:nvCxnSpPr>
        <p:spPr>
          <a:xfrm flipH="1">
            <a:off x="1334126" y="1868797"/>
            <a:ext cx="784799" cy="605138"/>
          </a:xfrm>
          <a:prstGeom prst="line">
            <a:avLst/>
          </a:prstGeom>
          <a:ln w="1905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cxnSpLocks/>
          </p:cNvCxnSpPr>
          <p:nvPr/>
        </p:nvCxnSpPr>
        <p:spPr>
          <a:xfrm>
            <a:off x="536479" y="3085962"/>
            <a:ext cx="440040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cxnSpLocks/>
          </p:cNvCxnSpPr>
          <p:nvPr/>
        </p:nvCxnSpPr>
        <p:spPr>
          <a:xfrm flipV="1">
            <a:off x="3693235" y="3498858"/>
            <a:ext cx="0" cy="1016908"/>
          </a:xfrm>
          <a:prstGeom prst="line">
            <a:avLst/>
          </a:prstGeom>
          <a:ln w="1905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>
            <a:cxnSpLocks/>
          </p:cNvCxnSpPr>
          <p:nvPr/>
        </p:nvCxnSpPr>
        <p:spPr>
          <a:xfrm flipH="1" flipV="1">
            <a:off x="3303974" y="3706962"/>
            <a:ext cx="779674" cy="610031"/>
          </a:xfrm>
          <a:prstGeom prst="line">
            <a:avLst/>
          </a:prstGeom>
          <a:ln w="1905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>
            <a:cxnSpLocks/>
          </p:cNvCxnSpPr>
          <p:nvPr/>
        </p:nvCxnSpPr>
        <p:spPr>
          <a:xfrm flipH="1">
            <a:off x="3304483" y="3700596"/>
            <a:ext cx="782206" cy="616397"/>
          </a:xfrm>
          <a:prstGeom prst="line">
            <a:avLst/>
          </a:prstGeom>
          <a:ln w="1905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cxnSpLocks/>
          </p:cNvCxnSpPr>
          <p:nvPr/>
        </p:nvCxnSpPr>
        <p:spPr>
          <a:xfrm flipV="1">
            <a:off x="1725325" y="3502398"/>
            <a:ext cx="0" cy="1025269"/>
          </a:xfrm>
          <a:prstGeom prst="line">
            <a:avLst/>
          </a:prstGeom>
          <a:ln w="1905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cxnSpLocks/>
          </p:cNvCxnSpPr>
          <p:nvPr/>
        </p:nvCxnSpPr>
        <p:spPr>
          <a:xfrm flipH="1" flipV="1">
            <a:off x="1334126" y="3708250"/>
            <a:ext cx="784800" cy="609318"/>
          </a:xfrm>
          <a:prstGeom prst="line">
            <a:avLst/>
          </a:prstGeom>
          <a:ln w="1905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cxnSpLocks/>
          </p:cNvCxnSpPr>
          <p:nvPr/>
        </p:nvCxnSpPr>
        <p:spPr>
          <a:xfrm flipH="1">
            <a:off x="1334127" y="3708250"/>
            <a:ext cx="782397" cy="625329"/>
          </a:xfrm>
          <a:prstGeom prst="line">
            <a:avLst/>
          </a:prstGeom>
          <a:ln w="1905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5479257" y="4576479"/>
            <a:ext cx="2783661" cy="63351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txBody>
          <a:bodyPr wrap="square" tIns="33231" bIns="33231" rtlCol="0" anchor="ctr" anchorCtr="1">
            <a:noAutofit/>
          </a:bodyPr>
          <a:lstStyle/>
          <a:p>
            <a:pPr algn="l"/>
            <a:r>
              <a:rPr lang="en-GB" sz="1846" dirty="0"/>
              <a:t>Can you create a similar question for your friend?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C2621D9E-D3C4-4EAA-BA2C-0183AB441C8C}"/>
              </a:ext>
            </a:extLst>
          </p:cNvPr>
          <p:cNvSpPr txBox="1"/>
          <p:nvPr/>
        </p:nvSpPr>
        <p:spPr>
          <a:xfrm>
            <a:off x="6264058" y="945467"/>
            <a:ext cx="1368403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/>
              <a:t>(5, 2) (5, 7)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BCB7B23E-CAC9-480E-B8D9-72B081972CDF}"/>
              </a:ext>
            </a:extLst>
          </p:cNvPr>
          <p:cNvSpPr txBox="1"/>
          <p:nvPr/>
        </p:nvSpPr>
        <p:spPr>
          <a:xfrm>
            <a:off x="6264058" y="1314799"/>
            <a:ext cx="1368403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/>
              <a:t>(3, 6) (7, 3)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2B5598C1-1F70-401B-8852-3482C348F0F4}"/>
              </a:ext>
            </a:extLst>
          </p:cNvPr>
          <p:cNvSpPr txBox="1"/>
          <p:nvPr/>
        </p:nvSpPr>
        <p:spPr>
          <a:xfrm>
            <a:off x="6264058" y="1684131"/>
            <a:ext cx="1368403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/>
              <a:t>(3, 3) (7, 6)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39693986-2E49-45F4-831B-81A55602BCFB}"/>
                  </a:ext>
                </a:extLst>
              </p:cNvPr>
              <p:cNvSpPr txBox="1"/>
              <p:nvPr/>
            </p:nvSpPr>
            <p:spPr>
              <a:xfrm>
                <a:off x="4936881" y="2065808"/>
                <a:ext cx="3956106" cy="3763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1846" dirty="0"/>
                  <a:t>Reflect snowflake A in the </a:t>
                </a:r>
                <a14:m>
                  <m:oMath xmlns:m="http://schemas.openxmlformats.org/officeDocument/2006/math">
                    <m:r>
                      <a:rPr lang="en-GB" sz="1846" i="1" dirty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GB" sz="1846" dirty="0"/>
                  <a:t>-axis.</a:t>
                </a:r>
              </a:p>
            </p:txBody>
          </p:sp>
        </mc:Choice>
        <mc:Fallback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39693986-2E49-45F4-831B-81A55602BC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6881" y="2065808"/>
                <a:ext cx="3956106" cy="376385"/>
              </a:xfrm>
              <a:prstGeom prst="rect">
                <a:avLst/>
              </a:prstGeom>
              <a:blipFill>
                <a:blip r:embed="rId4"/>
                <a:stretch>
                  <a:fillRect l="-1387" t="-8065" b="-241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8003D2C7-C5A7-4CD2-849A-22DE0C4C541C}"/>
                  </a:ext>
                </a:extLst>
              </p:cNvPr>
              <p:cNvSpPr txBox="1"/>
              <p:nvPr/>
            </p:nvSpPr>
            <p:spPr>
              <a:xfrm>
                <a:off x="4936881" y="2680050"/>
                <a:ext cx="3956106" cy="3763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1846" dirty="0"/>
                  <a:t>Reflect snowflake A in the </a:t>
                </a:r>
                <a14:m>
                  <m:oMath xmlns:m="http://schemas.openxmlformats.org/officeDocument/2006/math">
                    <m:r>
                      <a:rPr lang="en-GB" sz="1846" i="1" dirty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1846" dirty="0"/>
                  <a:t>-axis.</a:t>
                </a:r>
              </a:p>
            </p:txBody>
          </p:sp>
        </mc:Choice>
        <mc:Fallback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8003D2C7-C5A7-4CD2-849A-22DE0C4C54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6881" y="2680050"/>
                <a:ext cx="3956106" cy="376385"/>
              </a:xfrm>
              <a:prstGeom prst="rect">
                <a:avLst/>
              </a:prstGeom>
              <a:blipFill>
                <a:blip r:embed="rId5"/>
                <a:stretch>
                  <a:fillRect l="-1387" t="-8197" b="-262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TextBox 53">
            <a:extLst>
              <a:ext uri="{FF2B5EF4-FFF2-40B4-BE49-F238E27FC236}">
                <a16:creationId xmlns:a16="http://schemas.microsoft.com/office/drawing/2014/main" id="{63C52234-13DA-40DC-BE4B-FCDF2C3A2092}"/>
              </a:ext>
            </a:extLst>
          </p:cNvPr>
          <p:cNvSpPr txBox="1"/>
          <p:nvPr/>
        </p:nvSpPr>
        <p:spPr>
          <a:xfrm>
            <a:off x="4936881" y="3294292"/>
            <a:ext cx="3449670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/>
              <a:t>Translate snowflake A 10 to the left and 9 down.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4D2DE3D7-109C-488C-AB7D-091C4DB66931}"/>
              </a:ext>
            </a:extLst>
          </p:cNvPr>
          <p:cNvSpPr txBox="1"/>
          <p:nvPr/>
        </p:nvSpPr>
        <p:spPr>
          <a:xfrm>
            <a:off x="4936881" y="4192636"/>
            <a:ext cx="3449670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/>
              <a:t>What do you notice?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7B1D6E9-B9A4-4C1E-9845-C10D38279ADB}"/>
              </a:ext>
            </a:extLst>
          </p:cNvPr>
          <p:cNvSpPr txBox="1"/>
          <p:nvPr/>
        </p:nvSpPr>
        <p:spPr>
          <a:xfrm>
            <a:off x="3275550" y="1463127"/>
            <a:ext cx="1368403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>
                <a:solidFill>
                  <a:schemeClr val="accent5"/>
                </a:solidFill>
              </a:rPr>
              <a:t>A</a:t>
            </a:r>
          </a:p>
        </p:txBody>
      </p:sp>
      <p:sp>
        <p:nvSpPr>
          <p:cNvPr id="45" name="Multiply 44"/>
          <p:cNvSpPr/>
          <p:nvPr/>
        </p:nvSpPr>
        <p:spPr>
          <a:xfrm>
            <a:off x="3549227" y="1506774"/>
            <a:ext cx="288017" cy="288017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215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91549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4615E-6 -1.48148E-6 L -0.21475 0.00162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3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475 0.00162 L -0.21523 0.29213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" y="1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21" grpId="0" animBg="1"/>
      <p:bldP spid="21" grpId="1" animBg="1"/>
      <p:bldP spid="22" grpId="0" animBg="1"/>
      <p:bldP spid="22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49" grpId="0" animBg="1"/>
      <p:bldP spid="45" grpId="0" animBg="1"/>
      <p:bldP spid="45" grpId="1" animBg="1"/>
      <p:bldP spid="45" grpId="2" animBg="1"/>
      <p:bldP spid="45" grpId="3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8570" y="996117"/>
            <a:ext cx="6678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Rosie catches twice as many snowflakes as Amir.</a:t>
            </a:r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C263C682-5FDC-4CB8-AF6B-FA2DFB027D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5350" y="502010"/>
            <a:ext cx="2535220" cy="2578482"/>
          </a:xfrm>
          <a:prstGeom prst="rect">
            <a:avLst/>
          </a:prstGeom>
        </p:spPr>
      </p:pic>
      <p:sp>
        <p:nvSpPr>
          <p:cNvPr id="61" name="TextBox 60"/>
          <p:cNvSpPr txBox="1"/>
          <p:nvPr/>
        </p:nvSpPr>
        <p:spPr>
          <a:xfrm>
            <a:off x="558570" y="1477042"/>
            <a:ext cx="6678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Eva catches 5 snowflakes less than Amir.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558570" y="1957967"/>
            <a:ext cx="6678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Altogether they catch 47 snowflakes.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558570" y="2438893"/>
            <a:ext cx="6678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How many snowflakes does each person catch?</a:t>
            </a:r>
          </a:p>
        </p:txBody>
      </p:sp>
      <p:pic>
        <p:nvPicPr>
          <p:cNvPr id="64" name="Picture 63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94218" y="4430366"/>
            <a:ext cx="689580" cy="689580"/>
          </a:xfrm>
          <a:prstGeom prst="rect">
            <a:avLst/>
          </a:prstGeom>
        </p:spPr>
      </p:pic>
      <p:sp>
        <p:nvSpPr>
          <p:cNvPr id="65" name="TextBox 64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6298689" y="4555733"/>
            <a:ext cx="1933972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FF404F6-D80D-4316-9A41-09858B4523F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8BC9FF"/>
              </a:clrFrom>
              <a:clrTo>
                <a:srgbClr val="8BC9FF">
                  <a:alpha val="0"/>
                </a:srgbClr>
              </a:clrTo>
            </a:clrChange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rcRect l="42398" t="2217" r="40810" b="3522"/>
          <a:stretch/>
        </p:blipFill>
        <p:spPr>
          <a:xfrm>
            <a:off x="7659174" y="1450679"/>
            <a:ext cx="470088" cy="52291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F3CEA38-9C65-4DA1-8CCB-30A6ACABAEA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8BC9FF"/>
              </a:clrFrom>
              <a:clrTo>
                <a:srgbClr val="8BC9FF">
                  <a:alpha val="0"/>
                </a:srgbClr>
              </a:clrTo>
            </a:clrChange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rcRect l="59824" t="3137" r="20805" b="4550"/>
          <a:stretch/>
        </p:blipFill>
        <p:spPr>
          <a:xfrm>
            <a:off x="7024514" y="1797371"/>
            <a:ext cx="482322" cy="45550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77433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597699" y="2653130"/>
            <a:ext cx="1723986" cy="5617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844083">
              <a:defRPr/>
            </a:pPr>
            <a:endParaRPr lang="en-US" sz="3323">
              <a:solidFill>
                <a:prstClr val="black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3324687" y="2653130"/>
            <a:ext cx="1723986" cy="5617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844083">
              <a:defRPr/>
            </a:pPr>
            <a:endParaRPr lang="en-US" sz="3323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58570" y="804792"/>
            <a:ext cx="6678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Rosie catches twice as many snowflakes as Amir.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58570" y="1223798"/>
            <a:ext cx="6678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Eva catches 5 snowflakes less than Amir.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558570" y="1642803"/>
            <a:ext cx="6678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Altogether they catch 47 snowflakes.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558570" y="2061810"/>
            <a:ext cx="6678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How many snowflakes does each person catch?</a:t>
            </a:r>
          </a:p>
        </p:txBody>
      </p:sp>
      <p:sp>
        <p:nvSpPr>
          <p:cNvPr id="11" name="Content Placeholder 3"/>
          <p:cNvSpPr txBox="1">
            <a:spLocks/>
          </p:cNvSpPr>
          <p:nvPr/>
        </p:nvSpPr>
        <p:spPr>
          <a:xfrm>
            <a:off x="660024" y="2678495"/>
            <a:ext cx="1037507" cy="4450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84406" tIns="42203" rIns="84406" bIns="42203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422041">
              <a:buNone/>
              <a:defRPr/>
            </a:pPr>
            <a:r>
              <a:rPr lang="en-US" sz="2215" dirty="0">
                <a:solidFill>
                  <a:prstClr val="black"/>
                </a:solidFill>
              </a:rPr>
              <a:t>Rosie</a:t>
            </a:r>
          </a:p>
        </p:txBody>
      </p:sp>
      <p:sp>
        <p:nvSpPr>
          <p:cNvPr id="12" name="Content Placeholder 3"/>
          <p:cNvSpPr txBox="1">
            <a:spLocks/>
          </p:cNvSpPr>
          <p:nvPr/>
        </p:nvSpPr>
        <p:spPr>
          <a:xfrm>
            <a:off x="693842" y="3612130"/>
            <a:ext cx="937762" cy="4450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84406" tIns="42203" rIns="84406" bIns="42203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422041">
              <a:buNone/>
              <a:defRPr/>
            </a:pPr>
            <a:r>
              <a:rPr lang="en-US" sz="2215" dirty="0">
                <a:solidFill>
                  <a:prstClr val="black"/>
                </a:solidFill>
              </a:rPr>
              <a:t>Amir</a:t>
            </a:r>
          </a:p>
        </p:txBody>
      </p:sp>
      <p:sp>
        <p:nvSpPr>
          <p:cNvPr id="13" name="Content Placeholder 3"/>
          <p:cNvSpPr txBox="1">
            <a:spLocks/>
          </p:cNvSpPr>
          <p:nvPr/>
        </p:nvSpPr>
        <p:spPr>
          <a:xfrm>
            <a:off x="558571" y="4619443"/>
            <a:ext cx="1150235" cy="4450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84406" tIns="42203" rIns="84406" bIns="42203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422041">
              <a:buNone/>
              <a:defRPr/>
            </a:pPr>
            <a:r>
              <a:rPr lang="en-US" sz="2215" dirty="0">
                <a:solidFill>
                  <a:prstClr val="black"/>
                </a:solidFill>
              </a:rPr>
              <a:t>Eva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597699" y="3580209"/>
            <a:ext cx="1723986" cy="5617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844083">
              <a:defRPr/>
            </a:pPr>
            <a:endParaRPr lang="en-US" sz="3323">
              <a:solidFill>
                <a:prstClr val="black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597698" y="4555494"/>
            <a:ext cx="1115248" cy="5617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844083">
              <a:defRPr/>
            </a:pPr>
            <a:endParaRPr lang="en-US" sz="3323">
              <a:solidFill>
                <a:prstClr val="black"/>
              </a:solidFill>
            </a:endParaRP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5712640"/>
              </p:ext>
            </p:extLst>
          </p:nvPr>
        </p:nvGraphicFramePr>
        <p:xfrm>
          <a:off x="2719807" y="4567054"/>
          <a:ext cx="601879" cy="5501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1879">
                  <a:extLst>
                    <a:ext uri="{9D8B030D-6E8A-4147-A177-3AD203B41FA5}">
                      <a16:colId xmlns:a16="http://schemas.microsoft.com/office/drawing/2014/main" val="2102101622"/>
                    </a:ext>
                  </a:extLst>
                </a:gridCol>
              </a:tblGrid>
              <a:tr h="550194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9214484"/>
                  </a:ext>
                </a:extLst>
              </a:tr>
            </a:tbl>
          </a:graphicData>
        </a:graphic>
      </p:graphicFrame>
      <p:cxnSp>
        <p:nvCxnSpPr>
          <p:cNvPr id="19" name="Straight Arrow Connector 18"/>
          <p:cNvCxnSpPr>
            <a:cxnSpLocks/>
          </p:cNvCxnSpPr>
          <p:nvPr/>
        </p:nvCxnSpPr>
        <p:spPr>
          <a:xfrm>
            <a:off x="2725850" y="4881614"/>
            <a:ext cx="601879" cy="0"/>
          </a:xfrm>
          <a:prstGeom prst="straightConnector1">
            <a:avLst/>
          </a:prstGeom>
          <a:ln w="38100" cmpd="sng">
            <a:solidFill>
              <a:srgbClr val="FF000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Content Placeholder 3"/>
          <p:cNvSpPr txBox="1">
            <a:spLocks/>
          </p:cNvSpPr>
          <p:nvPr/>
        </p:nvSpPr>
        <p:spPr>
          <a:xfrm>
            <a:off x="2867928" y="4503346"/>
            <a:ext cx="427277" cy="4450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84406" tIns="42203" rIns="84406" bIns="42203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22041">
              <a:buNone/>
              <a:defRPr/>
            </a:pPr>
            <a:r>
              <a:rPr lang="en-US" sz="2215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21" name="Right Brace 20"/>
          <p:cNvSpPr/>
          <p:nvPr/>
        </p:nvSpPr>
        <p:spPr>
          <a:xfrm>
            <a:off x="5108909" y="2653131"/>
            <a:ext cx="285390" cy="2485062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844083">
              <a:defRPr/>
            </a:pPr>
            <a:endParaRPr lang="en-US" sz="1662">
              <a:solidFill>
                <a:prstClr val="black"/>
              </a:solidFill>
            </a:endParaRPr>
          </a:p>
        </p:txBody>
      </p:sp>
      <p:sp>
        <p:nvSpPr>
          <p:cNvPr id="22" name="Content Placeholder 3"/>
          <p:cNvSpPr txBox="1">
            <a:spLocks/>
          </p:cNvSpPr>
          <p:nvPr/>
        </p:nvSpPr>
        <p:spPr>
          <a:xfrm>
            <a:off x="5168257" y="3684976"/>
            <a:ext cx="937762" cy="4450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84406" tIns="42203" rIns="84406" bIns="42203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422041">
              <a:buNone/>
              <a:defRPr/>
            </a:pPr>
            <a:r>
              <a:rPr lang="en-US" sz="2215" dirty="0">
                <a:solidFill>
                  <a:prstClr val="black"/>
                </a:solidFill>
              </a:rPr>
              <a:t>47</a:t>
            </a:r>
          </a:p>
        </p:txBody>
      </p:sp>
      <p:cxnSp>
        <p:nvCxnSpPr>
          <p:cNvPr id="23" name="Straight Connector 22"/>
          <p:cNvCxnSpPr/>
          <p:nvPr/>
        </p:nvCxnSpPr>
        <p:spPr>
          <a:xfrm flipV="1">
            <a:off x="5486246" y="3734820"/>
            <a:ext cx="354540" cy="3545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ontent Placeholder 3"/>
          <p:cNvSpPr txBox="1">
            <a:spLocks/>
          </p:cNvSpPr>
          <p:nvPr/>
        </p:nvSpPr>
        <p:spPr>
          <a:xfrm>
            <a:off x="5182611" y="3389625"/>
            <a:ext cx="937762" cy="4450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84406" tIns="42203" rIns="84406" bIns="42203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422041">
              <a:buNone/>
              <a:defRPr/>
            </a:pPr>
            <a:r>
              <a:rPr lang="en-US" sz="2215" dirty="0">
                <a:solidFill>
                  <a:prstClr val="black"/>
                </a:solidFill>
              </a:rPr>
              <a:t>52</a:t>
            </a:r>
          </a:p>
        </p:txBody>
      </p:sp>
      <p:sp>
        <p:nvSpPr>
          <p:cNvPr id="27" name="Content Placeholder 3"/>
          <p:cNvSpPr txBox="1">
            <a:spLocks/>
          </p:cNvSpPr>
          <p:nvPr/>
        </p:nvSpPr>
        <p:spPr>
          <a:xfrm>
            <a:off x="2131226" y="2717001"/>
            <a:ext cx="656932" cy="4450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84406" tIns="42203" rIns="84406" bIns="42203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422041">
              <a:buNone/>
              <a:defRPr/>
            </a:pPr>
            <a:r>
              <a:rPr lang="en-US" sz="2215" dirty="0">
                <a:solidFill>
                  <a:prstClr val="black"/>
                </a:solidFill>
              </a:rPr>
              <a:t>13</a:t>
            </a:r>
          </a:p>
        </p:txBody>
      </p:sp>
      <p:sp>
        <p:nvSpPr>
          <p:cNvPr id="28" name="Content Placeholder 3"/>
          <p:cNvSpPr txBox="1">
            <a:spLocks/>
          </p:cNvSpPr>
          <p:nvPr/>
        </p:nvSpPr>
        <p:spPr>
          <a:xfrm>
            <a:off x="3810525" y="2723356"/>
            <a:ext cx="656932" cy="4450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84406" tIns="42203" rIns="84406" bIns="42203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422041">
              <a:buNone/>
              <a:defRPr/>
            </a:pPr>
            <a:r>
              <a:rPr lang="en-US" sz="2215" dirty="0">
                <a:solidFill>
                  <a:prstClr val="black"/>
                </a:solidFill>
              </a:rPr>
              <a:t>13</a:t>
            </a:r>
          </a:p>
        </p:txBody>
      </p:sp>
      <p:sp>
        <p:nvSpPr>
          <p:cNvPr id="29" name="Content Placeholder 3"/>
          <p:cNvSpPr txBox="1">
            <a:spLocks/>
          </p:cNvSpPr>
          <p:nvPr/>
        </p:nvSpPr>
        <p:spPr>
          <a:xfrm>
            <a:off x="2134487" y="3643043"/>
            <a:ext cx="656932" cy="4450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84406" tIns="42203" rIns="84406" bIns="42203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422041">
              <a:buNone/>
              <a:defRPr/>
            </a:pPr>
            <a:r>
              <a:rPr lang="en-US" sz="2215" dirty="0">
                <a:solidFill>
                  <a:prstClr val="black"/>
                </a:solidFill>
              </a:rPr>
              <a:t>13</a:t>
            </a:r>
          </a:p>
        </p:txBody>
      </p:sp>
      <p:sp>
        <p:nvSpPr>
          <p:cNvPr id="30" name="Content Placeholder 3"/>
          <p:cNvSpPr txBox="1">
            <a:spLocks/>
          </p:cNvSpPr>
          <p:nvPr/>
        </p:nvSpPr>
        <p:spPr>
          <a:xfrm>
            <a:off x="1867283" y="4619502"/>
            <a:ext cx="656932" cy="4450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84406" tIns="42203" rIns="84406" bIns="42203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422041">
              <a:buNone/>
              <a:defRPr/>
            </a:pPr>
            <a:r>
              <a:rPr lang="en-US" sz="2215" dirty="0">
                <a:solidFill>
                  <a:prstClr val="black"/>
                </a:solidFill>
              </a:rPr>
              <a:t>8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2" name="Content Placeholder 3"/>
              <p:cNvSpPr txBox="1">
                <a:spLocks/>
              </p:cNvSpPr>
              <p:nvPr/>
            </p:nvSpPr>
            <p:spPr>
              <a:xfrm>
                <a:off x="5942894" y="3154144"/>
                <a:ext cx="2730403" cy="4450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lIns="84406" tIns="42203" rIns="84406" bIns="42203" rtlCol="0">
                <a:noAutofit/>
              </a:bodyPr>
              <a:lstStyle>
                <a:lvl1pPr marL="342900" indent="-3429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457200" rtl="0" eaLnBrk="1" latinLnBrk="0" hangingPunct="1">
                  <a:spcBef>
                    <a:spcPct val="20000"/>
                  </a:spcBef>
                  <a:buFont typeface="Arial"/>
                  <a:buChar char="–"/>
                  <a:defRPr sz="20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–"/>
                  <a:defRPr sz="16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»"/>
                  <a:defRPr sz="16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16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16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16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16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 defTabSz="422041">
                  <a:buNone/>
                  <a:defRPr/>
                </a:pPr>
                <a:r>
                  <a:rPr lang="en-US" sz="2585" dirty="0">
                    <a:solidFill>
                      <a:prstClr val="black"/>
                    </a:solidFill>
                  </a:rPr>
                  <a:t>47 </a:t>
                </a:r>
                <a14:m>
                  <m:oMath xmlns:m="http://schemas.openxmlformats.org/officeDocument/2006/math">
                    <m:r>
                      <a:rPr lang="en-GB" sz="2585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585" dirty="0">
                    <a:solidFill>
                      <a:prstClr val="black"/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2585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585" dirty="0">
                    <a:solidFill>
                      <a:prstClr val="black"/>
                    </a:solidFill>
                  </a:rPr>
                  <a:t> 52</a:t>
                </a:r>
              </a:p>
            </p:txBody>
          </p:sp>
        </mc:Choice>
        <mc:Fallback>
          <p:sp>
            <p:nvSpPr>
              <p:cNvPr id="32" name="Content Placeholder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2894" y="3154144"/>
                <a:ext cx="2730403" cy="445039"/>
              </a:xfrm>
              <a:prstGeom prst="rect">
                <a:avLst/>
              </a:prstGeom>
              <a:blipFill>
                <a:blip r:embed="rId3"/>
                <a:stretch>
                  <a:fillRect t="-10959" b="-4520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3" name="Content Placeholder 3"/>
              <p:cNvSpPr txBox="1">
                <a:spLocks/>
              </p:cNvSpPr>
              <p:nvPr/>
            </p:nvSpPr>
            <p:spPr>
              <a:xfrm>
                <a:off x="5721206" y="3621565"/>
                <a:ext cx="2730403" cy="4450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lIns="84406" tIns="42203" rIns="84406" bIns="42203" rtlCol="0">
                <a:noAutofit/>
              </a:bodyPr>
              <a:lstStyle>
                <a:lvl1pPr marL="342900" indent="-3429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457200" rtl="0" eaLnBrk="1" latinLnBrk="0" hangingPunct="1">
                  <a:spcBef>
                    <a:spcPct val="20000"/>
                  </a:spcBef>
                  <a:buFont typeface="Arial"/>
                  <a:buChar char="–"/>
                  <a:defRPr sz="20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–"/>
                  <a:defRPr sz="16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»"/>
                  <a:defRPr sz="16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16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16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16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16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 defTabSz="422041">
                  <a:buNone/>
                  <a:defRPr/>
                </a:pPr>
                <a:r>
                  <a:rPr lang="en-US" sz="2585" dirty="0">
                    <a:solidFill>
                      <a:prstClr val="black"/>
                    </a:solidFill>
                  </a:rPr>
                  <a:t>52 </a:t>
                </a:r>
                <a14:m>
                  <m:oMath xmlns:m="http://schemas.openxmlformats.org/officeDocument/2006/math">
                    <m:r>
                      <a:rPr lang="en-US" sz="2585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585" dirty="0">
                    <a:solidFill>
                      <a:prstClr val="black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585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585" dirty="0">
                    <a:solidFill>
                      <a:prstClr val="black"/>
                    </a:solidFill>
                  </a:rPr>
                  <a:t> </a:t>
                </a:r>
              </a:p>
            </p:txBody>
          </p:sp>
        </mc:Choice>
        <mc:Fallback>
          <p:sp>
            <p:nvSpPr>
              <p:cNvPr id="33" name="Content Placeholder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1206" y="3621565"/>
                <a:ext cx="2730403" cy="445039"/>
              </a:xfrm>
              <a:prstGeom prst="rect">
                <a:avLst/>
              </a:prstGeom>
              <a:blipFill>
                <a:blip r:embed="rId4"/>
                <a:stretch>
                  <a:fillRect t="-12329" b="-4520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Content Placeholder 3"/>
          <p:cNvSpPr txBox="1">
            <a:spLocks/>
          </p:cNvSpPr>
          <p:nvPr/>
        </p:nvSpPr>
        <p:spPr>
          <a:xfrm>
            <a:off x="6591552" y="3621565"/>
            <a:ext cx="2730403" cy="4450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84406" tIns="42203" rIns="84406" bIns="42203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422041">
              <a:buNone/>
              <a:defRPr/>
            </a:pPr>
            <a:r>
              <a:rPr lang="en-GB" sz="2585" dirty="0">
                <a:solidFill>
                  <a:prstClr val="black"/>
                </a:solidFill>
              </a:rPr>
              <a:t>13</a:t>
            </a:r>
            <a:endParaRPr lang="en-US" sz="2585" dirty="0">
              <a:solidFill>
                <a:prstClr val="black"/>
              </a:solidFill>
            </a:endParaRP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F85ADE09-487F-4423-B944-AFFBDB0BEF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5350" y="502010"/>
            <a:ext cx="2535220" cy="2578482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4ED6242A-6C99-4E2E-A53A-630BB44F280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8BC9FF"/>
              </a:clrFrom>
              <a:clrTo>
                <a:srgbClr val="8BC9FF">
                  <a:alpha val="0"/>
                </a:srgbClr>
              </a:clrTo>
            </a:clrChange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rcRect l="42398" t="2217" r="40810" b="3522"/>
          <a:stretch/>
        </p:blipFill>
        <p:spPr>
          <a:xfrm>
            <a:off x="7659174" y="1450679"/>
            <a:ext cx="470088" cy="52291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F6DD93FA-656C-4835-AFD2-CE2E5279028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8BC9FF"/>
              </a:clrFrom>
              <a:clrTo>
                <a:srgbClr val="8BC9FF">
                  <a:alpha val="0"/>
                </a:srgbClr>
              </a:clrTo>
            </a:clrChange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</a:blip>
          <a:srcRect l="59824" t="3137" r="20805" b="4550"/>
          <a:stretch/>
        </p:blipFill>
        <p:spPr>
          <a:xfrm>
            <a:off x="7024514" y="1797371"/>
            <a:ext cx="482322" cy="45550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50459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31" grpId="0" animBg="1"/>
      <p:bldP spid="31" grpId="1" animBg="1"/>
      <p:bldP spid="2" grpId="0"/>
      <p:bldP spid="61" grpId="0"/>
      <p:bldP spid="62" grpId="0"/>
      <p:bldP spid="11" grpId="0"/>
      <p:bldP spid="12" grpId="0"/>
      <p:bldP spid="13" grpId="0"/>
      <p:bldP spid="15" grpId="0" animBg="1"/>
      <p:bldP spid="15" grpId="1" animBg="1"/>
      <p:bldP spid="17" grpId="0" animBg="1"/>
      <p:bldP spid="17" grpId="1" animBg="1"/>
      <p:bldP spid="20" grpId="0"/>
      <p:bldP spid="21" grpId="0" animBg="1"/>
      <p:bldP spid="22" grpId="0"/>
      <p:bldP spid="24" grpId="0"/>
      <p:bldP spid="27" grpId="0"/>
      <p:bldP spid="28" grpId="0"/>
      <p:bldP spid="29" grpId="0"/>
      <p:bldP spid="30" grpId="0"/>
      <p:bldP spid="32" grpId="0"/>
      <p:bldP spid="33" grpId="0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8570" y="823116"/>
            <a:ext cx="81790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There are 28 children in Miss Rose’s class. Each child is creating </a:t>
            </a:r>
          </a:p>
          <a:p>
            <a:pPr algn="l"/>
            <a:r>
              <a:rPr lang="en-GB" sz="2400" dirty="0"/>
              <a:t>a snowflake paperchain to go around their desk.</a:t>
            </a:r>
          </a:p>
        </p:txBody>
      </p:sp>
      <p:sp>
        <p:nvSpPr>
          <p:cNvPr id="3" name="Rectangle 2"/>
          <p:cNvSpPr/>
          <p:nvPr/>
        </p:nvSpPr>
        <p:spPr>
          <a:xfrm>
            <a:off x="3085007" y="2170723"/>
            <a:ext cx="3126154" cy="93784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3085007" y="2061307"/>
            <a:ext cx="3126154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058106" y="1655093"/>
            <a:ext cx="2002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135 cm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6340019" y="2186354"/>
            <a:ext cx="0" cy="906585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340020" y="2412365"/>
            <a:ext cx="2002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81 cm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8570" y="3334581"/>
            <a:ext cx="8179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Each individual paper chain they make is 27 cm long.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6780" y="4436142"/>
            <a:ext cx="81790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How many individual paper chains are needed to decorate the perimeter of all 28 desks?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4576" y="2247597"/>
            <a:ext cx="689580" cy="68958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558569" y="2379309"/>
            <a:ext cx="1933972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026" name="Picture 2" descr="Download free photo of Paper,origami,background,snowflake,snow - from  needpix.com">
            <a:extLst>
              <a:ext uri="{FF2B5EF4-FFF2-40B4-BE49-F238E27FC236}">
                <a16:creationId xmlns:a16="http://schemas.microsoft.com/office/drawing/2014/main" id="{A3A82C51-61E0-48BF-8917-F281242A81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6" t="7290" r="14119" b="29783"/>
          <a:stretch/>
        </p:blipFill>
        <p:spPr bwMode="auto">
          <a:xfrm>
            <a:off x="6603105" y="3774642"/>
            <a:ext cx="562986" cy="687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ownload free photo of Paper,origami,background,snowflake,snow - from  needpix.com">
            <a:extLst>
              <a:ext uri="{FF2B5EF4-FFF2-40B4-BE49-F238E27FC236}">
                <a16:creationId xmlns:a16="http://schemas.microsoft.com/office/drawing/2014/main" id="{3B22392D-9CEB-4953-8F24-450FD8592D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15" t="6972" r="12668" b="30100"/>
          <a:stretch/>
        </p:blipFill>
        <p:spPr bwMode="auto">
          <a:xfrm>
            <a:off x="7164726" y="3774642"/>
            <a:ext cx="531970" cy="687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Download free photo of Paper,origami,background,snowflake,snow - from  needpix.com">
            <a:extLst>
              <a:ext uri="{FF2B5EF4-FFF2-40B4-BE49-F238E27FC236}">
                <a16:creationId xmlns:a16="http://schemas.microsoft.com/office/drawing/2014/main" id="{210398D7-FBBF-43DC-8386-39F597018D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59" t="6471" r="8399" b="30602"/>
          <a:stretch/>
        </p:blipFill>
        <p:spPr bwMode="auto">
          <a:xfrm>
            <a:off x="7696699" y="3774642"/>
            <a:ext cx="547409" cy="687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39005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/>
      <p:bldP spid="10" grpId="0"/>
      <p:bldP spid="11" grpId="0"/>
      <p:bldP spid="13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147197" y="1408132"/>
            <a:ext cx="3126154" cy="93784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147197" y="1298716"/>
            <a:ext cx="3126154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709241" y="892502"/>
            <a:ext cx="2002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135 cm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7402209" y="1423762"/>
            <a:ext cx="0" cy="906585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7402210" y="1648824"/>
            <a:ext cx="2002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81 cm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64056" y="1242947"/>
            <a:ext cx="28764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Each individual paper chain they make is </a:t>
            </a:r>
          </a:p>
          <a:p>
            <a:pPr algn="ctr"/>
            <a:r>
              <a:rPr lang="en-GB" sz="2400" dirty="0"/>
              <a:t>27 cm long. 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1995158" y="3614725"/>
            <a:ext cx="5516042" cy="9484"/>
          </a:xfrm>
          <a:prstGeom prst="line">
            <a:avLst/>
          </a:prstGeom>
          <a:ln w="28575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995158" y="3297017"/>
            <a:ext cx="0" cy="644901"/>
          </a:xfrm>
          <a:prstGeom prst="line">
            <a:avLst/>
          </a:prstGeom>
          <a:ln w="28575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700843" y="2869078"/>
            <a:ext cx="594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27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805165" y="3898616"/>
            <a:ext cx="594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1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7501874" y="3297017"/>
            <a:ext cx="0" cy="644901"/>
          </a:xfrm>
          <a:prstGeom prst="line">
            <a:avLst/>
          </a:prstGeom>
          <a:ln w="28575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7207558" y="2869078"/>
            <a:ext cx="7683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270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311881" y="3898616"/>
            <a:ext cx="594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10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687109" y="3297017"/>
            <a:ext cx="0" cy="644901"/>
          </a:xfrm>
          <a:prstGeom prst="line">
            <a:avLst/>
          </a:prstGeom>
          <a:ln w="28575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4392793" y="2869078"/>
            <a:ext cx="7683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135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529896" y="3898616"/>
            <a:ext cx="594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5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4147197" y="2454162"/>
            <a:ext cx="3126154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5" name="TextBox 24"/>
              <p:cNvSpPr txBox="1"/>
              <p:nvPr/>
            </p:nvSpPr>
            <p:spPr>
              <a:xfrm>
                <a:off x="822081" y="4720513"/>
                <a:ext cx="407158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400" dirty="0"/>
                  <a:t>Length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10 paper chains</a:t>
                </a:r>
              </a:p>
            </p:txBody>
          </p:sp>
        </mc:Choice>
        <mc:Fallback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2081" y="4720513"/>
                <a:ext cx="4071580" cy="461665"/>
              </a:xfrm>
              <a:prstGeom prst="rect">
                <a:avLst/>
              </a:prstGeom>
              <a:blipFill>
                <a:blip r:embed="rId3"/>
                <a:stretch>
                  <a:fillRect l="-239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Straight Arrow Connector 25"/>
          <p:cNvCxnSpPr/>
          <p:nvPr/>
        </p:nvCxnSpPr>
        <p:spPr>
          <a:xfrm flipV="1">
            <a:off x="4052834" y="1439393"/>
            <a:ext cx="0" cy="906585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5299846" y="3297017"/>
            <a:ext cx="0" cy="644901"/>
          </a:xfrm>
          <a:prstGeom prst="line">
            <a:avLst/>
          </a:prstGeom>
          <a:ln w="28575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5005530" y="2869078"/>
            <a:ext cx="7683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162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150829" y="3898616"/>
            <a:ext cx="594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6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0" name="TextBox 29"/>
              <p:cNvSpPr txBox="1"/>
              <p:nvPr/>
            </p:nvSpPr>
            <p:spPr>
              <a:xfrm>
                <a:off x="4576100" y="4718999"/>
                <a:ext cx="407158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400" dirty="0"/>
                  <a:t>Width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6 paper chains</a:t>
                </a:r>
              </a:p>
            </p:txBody>
          </p:sp>
        </mc:Choice>
        <mc:Fallback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6100" y="4718999"/>
                <a:ext cx="4071580" cy="461665"/>
              </a:xfrm>
              <a:prstGeom prst="rect">
                <a:avLst/>
              </a:prstGeom>
              <a:blipFill>
                <a:blip r:embed="rId4"/>
                <a:stretch>
                  <a:fillRect l="-239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601426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6" grpId="0"/>
      <p:bldP spid="17" grpId="0"/>
      <p:bldP spid="19" grpId="0"/>
      <p:bldP spid="19" grpId="1"/>
      <p:bldP spid="20" grpId="0"/>
      <p:bldP spid="20" grpId="1"/>
      <p:bldP spid="22" grpId="0"/>
      <p:bldP spid="22" grpId="1"/>
      <p:bldP spid="23" grpId="0"/>
      <p:bldP spid="23" grpId="1"/>
      <p:bldP spid="25" grpId="0"/>
      <p:bldP spid="28" grpId="0"/>
      <p:bldP spid="28" grpId="1"/>
      <p:bldP spid="29" grpId="0"/>
      <p:bldP spid="29" grpId="1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58496" y="1207564"/>
            <a:ext cx="3126154" cy="93784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3258496" y="1098148"/>
            <a:ext cx="3126154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231596" y="691934"/>
            <a:ext cx="2002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135 cm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6513509" y="1223194"/>
            <a:ext cx="0" cy="906585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499708" y="1401954"/>
            <a:ext cx="2002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81 cm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2577" y="1125483"/>
            <a:ext cx="28559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Each individual paper chain they make is </a:t>
            </a:r>
          </a:p>
          <a:p>
            <a:pPr algn="ctr"/>
            <a:r>
              <a:rPr lang="en-GB" sz="2400" dirty="0"/>
              <a:t>27 cm long.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1" name="TextBox 30"/>
              <p:cNvSpPr txBox="1"/>
              <p:nvPr/>
            </p:nvSpPr>
            <p:spPr>
              <a:xfrm>
                <a:off x="614069" y="2593898"/>
                <a:ext cx="272424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400" dirty="0"/>
                  <a:t>Perimeter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432 cm </a:t>
                </a:r>
              </a:p>
            </p:txBody>
          </p:sp>
        </mc:Choice>
        <mc:Fallback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069" y="2593898"/>
                <a:ext cx="2724242" cy="461665"/>
              </a:xfrm>
              <a:prstGeom prst="rect">
                <a:avLst/>
              </a:prstGeom>
              <a:blipFill>
                <a:blip r:embed="rId3"/>
                <a:stretch>
                  <a:fillRect l="-3579" t="-10667" r="-402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2" name="TextBox 31"/>
              <p:cNvSpPr txBox="1"/>
              <p:nvPr/>
            </p:nvSpPr>
            <p:spPr>
              <a:xfrm>
                <a:off x="614069" y="3115899"/>
                <a:ext cx="272424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400" dirty="0"/>
                  <a:t>432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27</a:t>
                </a:r>
              </a:p>
            </p:txBody>
          </p:sp>
        </mc:Choice>
        <mc:Fallback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069" y="3115899"/>
                <a:ext cx="2724242" cy="461665"/>
              </a:xfrm>
              <a:prstGeom prst="rect">
                <a:avLst/>
              </a:prstGeom>
              <a:blipFill>
                <a:blip r:embed="rId4"/>
                <a:stretch>
                  <a:fillRect l="-357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614070" y="3637900"/>
            <a:ext cx="4971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16 individual paper chains are needed.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14070" y="4092463"/>
            <a:ext cx="4971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How many individual paper chains are needed to decorate the perimeter of all 28 desks?</a:t>
            </a:r>
          </a:p>
        </p:txBody>
      </p:sp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3683134"/>
              </p:ext>
            </p:extLst>
          </p:nvPr>
        </p:nvGraphicFramePr>
        <p:xfrm>
          <a:off x="6841995" y="1223194"/>
          <a:ext cx="1487395" cy="38175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5798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495798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495798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3625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36258">
                <a:tc>
                  <a:txBody>
                    <a:bodyPr/>
                    <a:lstStyle/>
                    <a:p>
                      <a:pPr algn="ctr"/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7459" marR="77459" marT="38730" marB="3873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77459" marR="77459" marT="38730" marB="3873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77459" marR="77459" marT="38730" marB="3873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36258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000" dirty="0">
                        <a:latin typeface="+mn-lt"/>
                      </a:endParaRPr>
                    </a:p>
                  </a:txBody>
                  <a:tcPr marL="77459" marR="77459" marT="38730" marB="3873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77459" marR="77459" marT="38730" marB="3873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77459" marR="77459" marT="38730" marB="3873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36258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77459" marR="77459" marT="38730" marB="3873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77459" marR="77459" marT="38730" marB="3873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77459" marR="77459" marT="38730" marB="3873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36258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77459" marR="77459" marT="38730" marB="3873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77459" marR="77459" marT="38730" marB="3873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77459" marR="77459" marT="38730" marB="3873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36258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77459" marR="77459" marT="38730" marB="3873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77459" marR="77459" marT="38730" marB="3873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77459" marR="77459" marT="38730" marB="3873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38" name="TextBox 37"/>
          <p:cNvSpPr txBox="1"/>
          <p:nvPr/>
        </p:nvSpPr>
        <p:spPr>
          <a:xfrm>
            <a:off x="7933568" y="3178915"/>
            <a:ext cx="395822" cy="546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954" dirty="0"/>
              <a:t>8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402659" y="3178915"/>
            <a:ext cx="395822" cy="546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954" dirty="0"/>
              <a:t>6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924416" y="3178915"/>
            <a:ext cx="395822" cy="546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954" dirty="0"/>
              <a:t>1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908256" y="3812191"/>
            <a:ext cx="395822" cy="546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954" dirty="0"/>
              <a:t>0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417166" y="3812191"/>
            <a:ext cx="395822" cy="546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954" dirty="0"/>
              <a:t>8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933527" y="3812191"/>
            <a:ext cx="395822" cy="546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954" dirty="0"/>
              <a:t>2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901991" y="4436736"/>
            <a:ext cx="395822" cy="546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954" dirty="0"/>
              <a:t>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439661" y="4436736"/>
            <a:ext cx="395822" cy="546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954" dirty="0"/>
              <a:t>4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940977" y="4436736"/>
            <a:ext cx="395822" cy="546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954" dirty="0"/>
              <a:t>4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9" name="TextBox 48"/>
              <p:cNvSpPr txBox="1"/>
              <p:nvPr/>
            </p:nvSpPr>
            <p:spPr>
              <a:xfrm>
                <a:off x="6056485" y="2589613"/>
                <a:ext cx="11779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1662" dirty="0"/>
              </a:p>
            </p:txBody>
          </p:sp>
        </mc:Choice>
        <mc:Fallback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56485" y="2589613"/>
                <a:ext cx="1177976" cy="49013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0" name="TextBox 49"/>
              <p:cNvSpPr txBox="1"/>
              <p:nvPr/>
            </p:nvSpPr>
            <p:spPr>
              <a:xfrm>
                <a:off x="6056485" y="3942069"/>
                <a:ext cx="11779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585" dirty="0"/>
              </a:p>
            </p:txBody>
          </p:sp>
        </mc:Choice>
        <mc:Fallback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56485" y="3942069"/>
                <a:ext cx="1177976" cy="49013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584963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8" grpId="0"/>
      <p:bldP spid="39" grpId="0"/>
      <p:bldP spid="40" grpId="0"/>
      <p:bldP spid="41" grpId="0"/>
      <p:bldP spid="42" grpId="0"/>
      <p:bldP spid="44" grpId="0"/>
      <p:bldP spid="45" grpId="0"/>
      <p:bldP spid="45" grpId="1"/>
      <p:bldP spid="46" grpId="0"/>
      <p:bldP spid="46" grpId="1"/>
      <p:bldP spid="47" grpId="0"/>
      <p:bldP spid="47" grpId="1"/>
      <p:bldP spid="49" grpId="0"/>
      <p:bldP spid="5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3.7|5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4.7|5.9|9.2|3.2|2.8|3.8|8.1|1|0.9|1.2|0.9|1|1.1|1.1|0.9|0.9|1.3|3|0.9|0.8|2.8|6|3.8|3.1|1.4|1.1|2.9|1|1|1.5|11.5|3.1|1|0.8|1.3|0.9|1.2|4.2|1.2|3.1|3.3|19.7|4.9|4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|1.7|2|2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0.9|3.7|4.3|4.6|3.8|6.7|3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8.6|3.6|2.7|1.5|0.7|2.7|2.9|4.3|0.9|2|1.9|6.1|2.5|6.5|2.3|2.3|5.6|2.4|1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4.6|4.4|5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3.2|4.4|5.6|3.8|4.3|0.9|3.9|1.4|13.2|3.7|0.9|2.4|3.3|4.8|3.4|12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1.4|0.7|2.7|0.7|2.3|4.1|2.8|9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|12.5|3.9|1.7|2.7|7|4.1|8.4|5.5|6.7|6.7|0.9|16|2.9|1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5.6|4.9|7.1|6.6|4.2|0.7|0.8|1|1|1|1.2|1|1.2"/>
</p:tagLst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DE50DCF-37B0-40E0-8911-A7B4E0A7F4F9}">
  <ds:schemaRefs>
    <ds:schemaRef ds:uri="http://schemas.microsoft.com/office/2006/metadata/properties"/>
    <ds:schemaRef ds:uri="http://purl.org/dc/terms/"/>
    <ds:schemaRef ds:uri="522d4c35-b548-4432-90ae-af4376e1c4b4"/>
    <ds:schemaRef ds:uri="http://purl.org/dc/dcmitype/"/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EB0504AA-4A03-46DD-BC11-0497661035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32D002A-BB44-448B-8AD8-872C895461D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2135</TotalTime>
  <Words>533</Words>
  <Application>Microsoft Office PowerPoint</Application>
  <PresentationFormat>On-screen Show (4:3)</PresentationFormat>
  <Paragraphs>140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KG Primary Penmanship</vt:lpstr>
      <vt:lpstr>Office 2013 - 2022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Laura Johnstone</cp:lastModifiedBy>
  <cp:revision>98</cp:revision>
  <dcterms:created xsi:type="dcterms:W3CDTF">2019-10-15T10:24:11Z</dcterms:created>
  <dcterms:modified xsi:type="dcterms:W3CDTF">2025-12-09T16:09:00Z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