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4.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23.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1" r:id="rId3"/>
    <p:sldId id="263" r:id="rId4"/>
    <p:sldId id="256" r:id="rId5"/>
    <p:sldId id="275" r:id="rId6"/>
    <p:sldId id="274" r:id="rId7"/>
    <p:sldId id="276" r:id="rId8"/>
    <p:sldId id="277" r:id="rId9"/>
    <p:sldId id="278" r:id="rId10"/>
    <p:sldId id="280" r:id="rId11"/>
    <p:sldId id="281" r:id="rId12"/>
    <p:sldId id="282" r:id="rId13"/>
    <p:sldId id="283" r:id="rId14"/>
    <p:sldId id="285" r:id="rId15"/>
    <p:sldId id="284" r:id="rId16"/>
    <p:sldId id="286" r:id="rId17"/>
    <p:sldId id="287" r:id="rId18"/>
    <p:sldId id="264" r:id="rId19"/>
    <p:sldId id="269" r:id="rId20"/>
    <p:sldId id="271" r:id="rId21"/>
    <p:sldId id="272" r:id="rId22"/>
    <p:sldId id="291" r:id="rId23"/>
    <p:sldId id="273" r:id="rId24"/>
    <p:sldId id="288" r:id="rId25"/>
    <p:sldId id="289" r:id="rId26"/>
    <p:sldId id="290" r:id="rId27"/>
    <p:sldId id="268" r:id="rId28"/>
    <p:sldId id="266" r:id="rId29"/>
    <p:sldId id="257" r:id="rId30"/>
    <p:sldId id="258" r:id="rId31"/>
    <p:sldId id="259" r:id="rId32"/>
    <p:sldId id="260"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76" d="100"/>
          <a:sy n="76" d="100"/>
        </p:scale>
        <p:origin x="132" y="6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DB145D1-FA03-4D8C-A971-F00F489876E7}" type="datetimeFigureOut">
              <a:rPr lang="en-GB" smtClean="0"/>
              <a:t>21/04/2016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BEEC05-9C96-4138-BAC3-A0C42266A217}" type="slidenum">
              <a:rPr lang="en-GB" smtClean="0"/>
              <a:t>‹#›</a:t>
            </a:fld>
            <a:endParaRPr lang="en-GB"/>
          </a:p>
        </p:txBody>
      </p:sp>
    </p:spTree>
    <p:extLst>
      <p:ext uri="{BB962C8B-B14F-4D97-AF65-F5344CB8AC3E}">
        <p14:creationId xmlns:p14="http://schemas.microsoft.com/office/powerpoint/2010/main" val="4021446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DB145D1-FA03-4D8C-A971-F00F489876E7}" type="datetimeFigureOut">
              <a:rPr lang="en-GB" smtClean="0"/>
              <a:t>21/04/2016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BEEC05-9C96-4138-BAC3-A0C42266A217}" type="slidenum">
              <a:rPr lang="en-GB" smtClean="0"/>
              <a:t>‹#›</a:t>
            </a:fld>
            <a:endParaRPr lang="en-GB"/>
          </a:p>
        </p:txBody>
      </p:sp>
    </p:spTree>
    <p:extLst>
      <p:ext uri="{BB962C8B-B14F-4D97-AF65-F5344CB8AC3E}">
        <p14:creationId xmlns:p14="http://schemas.microsoft.com/office/powerpoint/2010/main" val="3858990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DB145D1-FA03-4D8C-A971-F00F489876E7}" type="datetimeFigureOut">
              <a:rPr lang="en-GB" smtClean="0"/>
              <a:t>21/04/2016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BEEC05-9C96-4138-BAC3-A0C42266A217}" type="slidenum">
              <a:rPr lang="en-GB" smtClean="0"/>
              <a:t>‹#›</a:t>
            </a:fld>
            <a:endParaRPr lang="en-GB"/>
          </a:p>
        </p:txBody>
      </p:sp>
    </p:spTree>
    <p:extLst>
      <p:ext uri="{BB962C8B-B14F-4D97-AF65-F5344CB8AC3E}">
        <p14:creationId xmlns:p14="http://schemas.microsoft.com/office/powerpoint/2010/main" val="2441202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DB145D1-FA03-4D8C-A971-F00F489876E7}" type="datetimeFigureOut">
              <a:rPr lang="en-GB" smtClean="0"/>
              <a:t>21/04/2016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BEEC05-9C96-4138-BAC3-A0C42266A217}" type="slidenum">
              <a:rPr lang="en-GB" smtClean="0"/>
              <a:t>‹#›</a:t>
            </a:fld>
            <a:endParaRPr lang="en-GB"/>
          </a:p>
        </p:txBody>
      </p:sp>
    </p:spTree>
    <p:extLst>
      <p:ext uri="{BB962C8B-B14F-4D97-AF65-F5344CB8AC3E}">
        <p14:creationId xmlns:p14="http://schemas.microsoft.com/office/powerpoint/2010/main" val="3887105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B145D1-FA03-4D8C-A971-F00F489876E7}" type="datetimeFigureOut">
              <a:rPr lang="en-GB" smtClean="0"/>
              <a:t>21/04/2016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BEEC05-9C96-4138-BAC3-A0C42266A217}" type="slidenum">
              <a:rPr lang="en-GB" smtClean="0"/>
              <a:t>‹#›</a:t>
            </a:fld>
            <a:endParaRPr lang="en-GB"/>
          </a:p>
        </p:txBody>
      </p:sp>
    </p:spTree>
    <p:extLst>
      <p:ext uri="{BB962C8B-B14F-4D97-AF65-F5344CB8AC3E}">
        <p14:creationId xmlns:p14="http://schemas.microsoft.com/office/powerpoint/2010/main" val="1159575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DB145D1-FA03-4D8C-A971-F00F489876E7}" type="datetimeFigureOut">
              <a:rPr lang="en-GB" smtClean="0"/>
              <a:t>21/04/2016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BEEC05-9C96-4138-BAC3-A0C42266A217}" type="slidenum">
              <a:rPr lang="en-GB" smtClean="0"/>
              <a:t>‹#›</a:t>
            </a:fld>
            <a:endParaRPr lang="en-GB"/>
          </a:p>
        </p:txBody>
      </p:sp>
    </p:spTree>
    <p:extLst>
      <p:ext uri="{BB962C8B-B14F-4D97-AF65-F5344CB8AC3E}">
        <p14:creationId xmlns:p14="http://schemas.microsoft.com/office/powerpoint/2010/main" val="4165615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DB145D1-FA03-4D8C-A971-F00F489876E7}" type="datetimeFigureOut">
              <a:rPr lang="en-GB" smtClean="0"/>
              <a:t>21/04/2016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7BEEC05-9C96-4138-BAC3-A0C42266A217}" type="slidenum">
              <a:rPr lang="en-GB" smtClean="0"/>
              <a:t>‹#›</a:t>
            </a:fld>
            <a:endParaRPr lang="en-GB"/>
          </a:p>
        </p:txBody>
      </p:sp>
    </p:spTree>
    <p:extLst>
      <p:ext uri="{BB962C8B-B14F-4D97-AF65-F5344CB8AC3E}">
        <p14:creationId xmlns:p14="http://schemas.microsoft.com/office/powerpoint/2010/main" val="1385731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DB145D1-FA03-4D8C-A971-F00F489876E7}" type="datetimeFigureOut">
              <a:rPr lang="en-GB" smtClean="0"/>
              <a:t>21/04/2016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7BEEC05-9C96-4138-BAC3-A0C42266A217}" type="slidenum">
              <a:rPr lang="en-GB" smtClean="0"/>
              <a:t>‹#›</a:t>
            </a:fld>
            <a:endParaRPr lang="en-GB"/>
          </a:p>
        </p:txBody>
      </p:sp>
    </p:spTree>
    <p:extLst>
      <p:ext uri="{BB962C8B-B14F-4D97-AF65-F5344CB8AC3E}">
        <p14:creationId xmlns:p14="http://schemas.microsoft.com/office/powerpoint/2010/main" val="4286562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B145D1-FA03-4D8C-A971-F00F489876E7}" type="datetimeFigureOut">
              <a:rPr lang="en-GB" smtClean="0"/>
              <a:t>21/04/2016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7BEEC05-9C96-4138-BAC3-A0C42266A217}" type="slidenum">
              <a:rPr lang="en-GB" smtClean="0"/>
              <a:t>‹#›</a:t>
            </a:fld>
            <a:endParaRPr lang="en-GB"/>
          </a:p>
        </p:txBody>
      </p:sp>
    </p:spTree>
    <p:extLst>
      <p:ext uri="{BB962C8B-B14F-4D97-AF65-F5344CB8AC3E}">
        <p14:creationId xmlns:p14="http://schemas.microsoft.com/office/powerpoint/2010/main" val="2252184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B145D1-FA03-4D8C-A971-F00F489876E7}" type="datetimeFigureOut">
              <a:rPr lang="en-GB" smtClean="0"/>
              <a:t>21/04/2016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BEEC05-9C96-4138-BAC3-A0C42266A217}" type="slidenum">
              <a:rPr lang="en-GB" smtClean="0"/>
              <a:t>‹#›</a:t>
            </a:fld>
            <a:endParaRPr lang="en-GB"/>
          </a:p>
        </p:txBody>
      </p:sp>
    </p:spTree>
    <p:extLst>
      <p:ext uri="{BB962C8B-B14F-4D97-AF65-F5344CB8AC3E}">
        <p14:creationId xmlns:p14="http://schemas.microsoft.com/office/powerpoint/2010/main" val="637884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B145D1-FA03-4D8C-A971-F00F489876E7}" type="datetimeFigureOut">
              <a:rPr lang="en-GB" smtClean="0"/>
              <a:t>21/04/2016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BEEC05-9C96-4138-BAC3-A0C42266A217}" type="slidenum">
              <a:rPr lang="en-GB" smtClean="0"/>
              <a:t>‹#›</a:t>
            </a:fld>
            <a:endParaRPr lang="en-GB"/>
          </a:p>
        </p:txBody>
      </p:sp>
    </p:spTree>
    <p:extLst>
      <p:ext uri="{BB962C8B-B14F-4D97-AF65-F5344CB8AC3E}">
        <p14:creationId xmlns:p14="http://schemas.microsoft.com/office/powerpoint/2010/main" val="1580998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B145D1-FA03-4D8C-A971-F00F489876E7}" type="datetimeFigureOut">
              <a:rPr lang="en-GB" smtClean="0"/>
              <a:t>21/04/2016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BEEC05-9C96-4138-BAC3-A0C42266A217}" type="slidenum">
              <a:rPr lang="en-GB" smtClean="0"/>
              <a:t>‹#›</a:t>
            </a:fld>
            <a:endParaRPr lang="en-GB"/>
          </a:p>
        </p:txBody>
      </p:sp>
    </p:spTree>
    <p:extLst>
      <p:ext uri="{BB962C8B-B14F-4D97-AF65-F5344CB8AC3E}">
        <p14:creationId xmlns:p14="http://schemas.microsoft.com/office/powerpoint/2010/main" val="3956267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v.uk/government/publications/2016-national-curriculum-tests-for-key-stages-1-and-2-information-for-parents"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v.uk/government/uploads/system/uploads/attachment_data/file/244216/English_Glossary.pdf"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emf"/><Relationship Id="rId1" Type="http://schemas.openxmlformats.org/officeDocument/2006/relationships/slideLayout" Target="../slideLayouts/slideLayout1.xml"/><Relationship Id="rId4" Type="http://schemas.openxmlformats.org/officeDocument/2006/relationships/image" Target="../media/image13.emf"/></Relationships>
</file>

<file path=ppt/slides/_rels/slide2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v.uk/government/publications/2016-national-curriculum-tests-for-key-stages-1-and-2-information-for-parents"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4400" dirty="0"/>
              <a:t/>
            </a:r>
            <a:br>
              <a:rPr lang="en-GB" sz="4400" dirty="0"/>
            </a:br>
            <a:r>
              <a:rPr lang="en-GB" sz="4400" dirty="0" smtClean="0"/>
              <a:t/>
            </a:r>
            <a:br>
              <a:rPr lang="en-GB" sz="4400" dirty="0" smtClean="0"/>
            </a:br>
            <a:r>
              <a:rPr lang="en-GB" sz="4400" dirty="0"/>
              <a:t/>
            </a:r>
            <a:br>
              <a:rPr lang="en-GB" sz="4400" dirty="0"/>
            </a:br>
            <a:r>
              <a:rPr lang="en-GB" sz="4400" dirty="0" smtClean="0"/>
              <a:t/>
            </a:r>
            <a:br>
              <a:rPr lang="en-GB" sz="4400" dirty="0" smtClean="0"/>
            </a:br>
            <a:r>
              <a:rPr lang="en-GB" sz="4400" dirty="0" smtClean="0"/>
              <a:t/>
            </a:r>
            <a:br>
              <a:rPr lang="en-GB" sz="4400" dirty="0" smtClean="0"/>
            </a:br>
            <a:r>
              <a:rPr lang="en-GB" sz="4400" dirty="0"/>
              <a:t/>
            </a:r>
            <a:br>
              <a:rPr lang="en-GB" sz="4400" dirty="0"/>
            </a:br>
            <a:r>
              <a:rPr lang="en-GB" sz="4400" dirty="0" smtClean="0"/>
              <a:t/>
            </a:r>
            <a:br>
              <a:rPr lang="en-GB" sz="4400" dirty="0" smtClean="0"/>
            </a:br>
            <a:r>
              <a:rPr lang="en-GB" sz="4400" dirty="0"/>
              <a:t/>
            </a:r>
            <a:br>
              <a:rPr lang="en-GB" sz="4400" dirty="0"/>
            </a:br>
            <a:r>
              <a:rPr lang="en-GB" sz="4400" dirty="0" smtClean="0"/>
              <a:t/>
            </a:r>
            <a:br>
              <a:rPr lang="en-GB" sz="4400" dirty="0" smtClean="0"/>
            </a:br>
            <a:r>
              <a:rPr lang="en-GB" sz="4400" dirty="0"/>
              <a:t/>
            </a:r>
            <a:br>
              <a:rPr lang="en-GB" sz="4400" dirty="0"/>
            </a:br>
            <a:r>
              <a:rPr lang="en-GB" sz="4400" dirty="0" smtClean="0"/>
              <a:t/>
            </a:r>
            <a:br>
              <a:rPr lang="en-GB" sz="4400" dirty="0" smtClean="0"/>
            </a:br>
            <a:r>
              <a:rPr lang="en-GB" sz="4400" dirty="0" smtClean="0"/>
              <a:t>Lowe’s Wong Juniors </a:t>
            </a:r>
            <a:br>
              <a:rPr lang="en-GB" sz="4400" dirty="0" smtClean="0"/>
            </a:br>
            <a:r>
              <a:rPr lang="en-GB" sz="4400" dirty="0" smtClean="0"/>
              <a:t>Year 6 Parents’ Meeting </a:t>
            </a:r>
            <a:br>
              <a:rPr lang="en-GB" sz="4400" dirty="0" smtClean="0"/>
            </a:br>
            <a:r>
              <a:rPr lang="en-GB" sz="4400" dirty="0" smtClean="0"/>
              <a:t/>
            </a:r>
            <a:br>
              <a:rPr lang="en-GB" sz="4400" dirty="0" smtClean="0"/>
            </a:br>
            <a:r>
              <a:rPr lang="en-GB" sz="4400" dirty="0" smtClean="0"/>
              <a:t>20</a:t>
            </a:r>
            <a:r>
              <a:rPr lang="en-GB" sz="4400" baseline="30000" dirty="0" smtClean="0"/>
              <a:t>th</a:t>
            </a:r>
            <a:r>
              <a:rPr lang="en-GB" sz="4400" dirty="0" smtClean="0"/>
              <a:t> April 2016</a:t>
            </a:r>
            <a:br>
              <a:rPr lang="en-GB" sz="4400" dirty="0" smtClean="0"/>
            </a:br>
            <a:endParaRPr lang="en-GB" sz="4400" dirty="0"/>
          </a:p>
        </p:txBody>
      </p:sp>
      <p:pic>
        <p:nvPicPr>
          <p:cNvPr id="4" name="Picture 3"/>
          <p:cNvPicPr>
            <a:picLocks noChangeAspect="1"/>
          </p:cNvPicPr>
          <p:nvPr/>
        </p:nvPicPr>
        <p:blipFill>
          <a:blip r:embed="rId2"/>
          <a:stretch>
            <a:fillRect/>
          </a:stretch>
        </p:blipFill>
        <p:spPr>
          <a:xfrm flipH="1">
            <a:off x="10278534" y="203986"/>
            <a:ext cx="1552735" cy="1523213"/>
          </a:xfrm>
          <a:prstGeom prst="rect">
            <a:avLst/>
          </a:prstGeom>
        </p:spPr>
      </p:pic>
    </p:spTree>
    <p:extLst>
      <p:ext uri="{BB962C8B-B14F-4D97-AF65-F5344CB8AC3E}">
        <p14:creationId xmlns:p14="http://schemas.microsoft.com/office/powerpoint/2010/main" val="33237005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7311" y="1843574"/>
            <a:ext cx="9800896" cy="2677656"/>
          </a:xfrm>
          <a:prstGeom prst="rect">
            <a:avLst/>
          </a:prstGeom>
        </p:spPr>
        <p:txBody>
          <a:bodyPr wrap="square">
            <a:spAutoFit/>
          </a:bodyPr>
          <a:lstStyle/>
          <a:p>
            <a:pPr marL="457200" indent="-457200">
              <a:buFont typeface="Arial" panose="020B0604020202020204" pitchFamily="34" charset="0"/>
              <a:buChar char="•"/>
            </a:pPr>
            <a:r>
              <a:rPr lang="en-GB" sz="2800" dirty="0">
                <a:latin typeface="Comic Sans MS" panose="030F0702030302020204" pitchFamily="66" charset="0"/>
              </a:rPr>
              <a:t>Use formulae for area/volume </a:t>
            </a:r>
            <a:r>
              <a:rPr lang="en-GB" sz="2800" dirty="0" smtClean="0">
                <a:latin typeface="Comic Sans MS" panose="030F0702030302020204" pitchFamily="66" charset="0"/>
              </a:rPr>
              <a:t>of shapes</a:t>
            </a:r>
            <a:endParaRPr lang="en-GB" sz="2800" dirty="0">
              <a:latin typeface="Comic Sans MS" panose="030F0702030302020204" pitchFamily="66" charset="0"/>
            </a:endParaRPr>
          </a:p>
          <a:p>
            <a:pPr marL="457200" indent="-457200">
              <a:buFont typeface="Arial" panose="020B0604020202020204" pitchFamily="34" charset="0"/>
              <a:buChar char="•"/>
            </a:pPr>
            <a:r>
              <a:rPr lang="en-GB" sz="2800" dirty="0">
                <a:latin typeface="Comic Sans MS" panose="030F0702030302020204" pitchFamily="66" charset="0"/>
              </a:rPr>
              <a:t>Calculate area of triangles </a:t>
            </a:r>
            <a:r>
              <a:rPr lang="en-GB" sz="2800" dirty="0" smtClean="0">
                <a:latin typeface="Comic Sans MS" panose="030F0702030302020204" pitchFamily="66" charset="0"/>
              </a:rPr>
              <a:t>and parallelograms</a:t>
            </a:r>
            <a:endParaRPr lang="en-GB" sz="2800" dirty="0">
              <a:latin typeface="Comic Sans MS" panose="030F0702030302020204" pitchFamily="66" charset="0"/>
            </a:endParaRPr>
          </a:p>
          <a:p>
            <a:pPr marL="457200" indent="-457200">
              <a:buFont typeface="Arial" panose="020B0604020202020204" pitchFamily="34" charset="0"/>
              <a:buChar char="•"/>
            </a:pPr>
            <a:r>
              <a:rPr lang="en-GB" sz="2800" dirty="0">
                <a:latin typeface="Comic Sans MS" panose="030F0702030302020204" pitchFamily="66" charset="0"/>
              </a:rPr>
              <a:t>Calculate volume of 3-D shapes</a:t>
            </a:r>
          </a:p>
          <a:p>
            <a:pPr marL="457200" indent="-457200">
              <a:buFont typeface="Arial" panose="020B0604020202020204" pitchFamily="34" charset="0"/>
              <a:buChar char="•"/>
            </a:pPr>
            <a:r>
              <a:rPr lang="en-GB" sz="2800" dirty="0">
                <a:latin typeface="Comic Sans MS" panose="030F0702030302020204" pitchFamily="66" charset="0"/>
              </a:rPr>
              <a:t>Use letters to represent </a:t>
            </a:r>
            <a:r>
              <a:rPr lang="en-GB" sz="2800" dirty="0" smtClean="0">
                <a:latin typeface="Comic Sans MS" panose="030F0702030302020204" pitchFamily="66" charset="0"/>
              </a:rPr>
              <a:t>unknowns (algebra</a:t>
            </a:r>
            <a:r>
              <a:rPr lang="en-GB" sz="2800" dirty="0">
                <a:latin typeface="Comic Sans MS" panose="030F0702030302020204" pitchFamily="66" charset="0"/>
              </a:rPr>
              <a:t>)</a:t>
            </a:r>
          </a:p>
          <a:p>
            <a:pPr marL="457200" indent="-457200">
              <a:buFont typeface="Arial" panose="020B0604020202020204" pitchFamily="34" charset="0"/>
              <a:buChar char="•"/>
            </a:pPr>
            <a:r>
              <a:rPr lang="en-GB" sz="2800" dirty="0">
                <a:latin typeface="Comic Sans MS" panose="030F0702030302020204" pitchFamily="66" charset="0"/>
              </a:rPr>
              <a:t>Generate and describe </a:t>
            </a:r>
            <a:r>
              <a:rPr lang="en-GB" sz="2800" dirty="0" smtClean="0">
                <a:latin typeface="Comic Sans MS" panose="030F0702030302020204" pitchFamily="66" charset="0"/>
              </a:rPr>
              <a:t>linear sequences</a:t>
            </a:r>
            <a:endParaRPr lang="en-GB" sz="2800" dirty="0">
              <a:latin typeface="Comic Sans MS" panose="030F0702030302020204" pitchFamily="66" charset="0"/>
            </a:endParaRPr>
          </a:p>
          <a:p>
            <a:pPr marL="457200" indent="-457200">
              <a:buFont typeface="Arial" panose="020B0604020202020204" pitchFamily="34" charset="0"/>
              <a:buChar char="•"/>
            </a:pPr>
            <a:r>
              <a:rPr lang="en-GB" sz="2800" dirty="0">
                <a:latin typeface="Comic Sans MS" panose="030F0702030302020204" pitchFamily="66" charset="0"/>
              </a:rPr>
              <a:t>Find solutions to unknowns </a:t>
            </a:r>
            <a:r>
              <a:rPr lang="en-GB" sz="2800" dirty="0" smtClean="0">
                <a:latin typeface="Comic Sans MS" panose="030F0702030302020204" pitchFamily="66" charset="0"/>
              </a:rPr>
              <a:t>in problems</a:t>
            </a:r>
            <a:endParaRPr lang="en-GB" sz="2800" dirty="0">
              <a:latin typeface="Comic Sans MS" panose="030F0702030302020204" pitchFamily="66" charset="0"/>
            </a:endParaRPr>
          </a:p>
        </p:txBody>
      </p:sp>
      <p:pic>
        <p:nvPicPr>
          <p:cNvPr id="3" name="Picture 2"/>
          <p:cNvPicPr>
            <a:picLocks noChangeAspect="1"/>
          </p:cNvPicPr>
          <p:nvPr/>
        </p:nvPicPr>
        <p:blipFill>
          <a:blip r:embed="rId2"/>
          <a:stretch>
            <a:fillRect/>
          </a:stretch>
        </p:blipFill>
        <p:spPr>
          <a:xfrm flipH="1">
            <a:off x="10278534" y="203986"/>
            <a:ext cx="1552735" cy="1523213"/>
          </a:xfrm>
          <a:prstGeom prst="rect">
            <a:avLst/>
          </a:prstGeom>
        </p:spPr>
      </p:pic>
    </p:spTree>
    <p:extLst>
      <p:ext uri="{BB962C8B-B14F-4D97-AF65-F5344CB8AC3E}">
        <p14:creationId xmlns:p14="http://schemas.microsoft.com/office/powerpoint/2010/main" val="1789507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61242" y="260496"/>
            <a:ext cx="9207062" cy="6244339"/>
          </a:xfrm>
          <a:prstGeom prst="rect">
            <a:avLst/>
          </a:prstGeom>
        </p:spPr>
      </p:pic>
      <p:pic>
        <p:nvPicPr>
          <p:cNvPr id="3" name="Picture 2"/>
          <p:cNvPicPr>
            <a:picLocks noChangeAspect="1"/>
          </p:cNvPicPr>
          <p:nvPr/>
        </p:nvPicPr>
        <p:blipFill>
          <a:blip r:embed="rId3"/>
          <a:stretch>
            <a:fillRect/>
          </a:stretch>
        </p:blipFill>
        <p:spPr>
          <a:xfrm flipH="1">
            <a:off x="10278534" y="203986"/>
            <a:ext cx="1552735" cy="1523213"/>
          </a:xfrm>
          <a:prstGeom prst="rect">
            <a:avLst/>
          </a:prstGeom>
        </p:spPr>
      </p:pic>
    </p:spTree>
    <p:extLst>
      <p:ext uri="{BB962C8B-B14F-4D97-AF65-F5344CB8AC3E}">
        <p14:creationId xmlns:p14="http://schemas.microsoft.com/office/powerpoint/2010/main" val="5474886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778830" y="965592"/>
            <a:ext cx="9896930" cy="4953034"/>
          </a:xfrm>
          <a:prstGeom prst="rect">
            <a:avLst/>
          </a:prstGeom>
        </p:spPr>
      </p:pic>
      <p:pic>
        <p:nvPicPr>
          <p:cNvPr id="2" name="Picture 1"/>
          <p:cNvPicPr>
            <a:picLocks noChangeAspect="1"/>
          </p:cNvPicPr>
          <p:nvPr/>
        </p:nvPicPr>
        <p:blipFill>
          <a:blip r:embed="rId3"/>
          <a:stretch>
            <a:fillRect/>
          </a:stretch>
        </p:blipFill>
        <p:spPr>
          <a:xfrm flipH="1">
            <a:off x="10278534" y="203986"/>
            <a:ext cx="1552735" cy="1523213"/>
          </a:xfrm>
          <a:prstGeom prst="rect">
            <a:avLst/>
          </a:prstGeom>
        </p:spPr>
      </p:pic>
    </p:spTree>
    <p:extLst>
      <p:ext uri="{BB962C8B-B14F-4D97-AF65-F5344CB8AC3E}">
        <p14:creationId xmlns:p14="http://schemas.microsoft.com/office/powerpoint/2010/main" val="33194541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510264" y="965592"/>
            <a:ext cx="10363845" cy="5170082"/>
          </a:xfrm>
          <a:prstGeom prst="rect">
            <a:avLst/>
          </a:prstGeom>
        </p:spPr>
      </p:pic>
      <p:pic>
        <p:nvPicPr>
          <p:cNvPr id="2" name="Picture 1"/>
          <p:cNvPicPr>
            <a:picLocks noChangeAspect="1"/>
          </p:cNvPicPr>
          <p:nvPr/>
        </p:nvPicPr>
        <p:blipFill>
          <a:blip r:embed="rId3"/>
          <a:stretch>
            <a:fillRect/>
          </a:stretch>
        </p:blipFill>
        <p:spPr>
          <a:xfrm flipH="1">
            <a:off x="10278534" y="203986"/>
            <a:ext cx="1552735" cy="1523213"/>
          </a:xfrm>
          <a:prstGeom prst="rect">
            <a:avLst/>
          </a:prstGeom>
        </p:spPr>
      </p:pic>
    </p:spTree>
    <p:extLst>
      <p:ext uri="{BB962C8B-B14F-4D97-AF65-F5344CB8AC3E}">
        <p14:creationId xmlns:p14="http://schemas.microsoft.com/office/powerpoint/2010/main" val="11530114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05490" y="381041"/>
            <a:ext cx="9652000" cy="5895557"/>
          </a:xfrm>
          <a:prstGeom prst="rect">
            <a:avLst/>
          </a:prstGeom>
        </p:spPr>
      </p:pic>
      <p:pic>
        <p:nvPicPr>
          <p:cNvPr id="3" name="Picture 2"/>
          <p:cNvPicPr>
            <a:picLocks noChangeAspect="1"/>
          </p:cNvPicPr>
          <p:nvPr/>
        </p:nvPicPr>
        <p:blipFill>
          <a:blip r:embed="rId3"/>
          <a:stretch>
            <a:fillRect/>
          </a:stretch>
        </p:blipFill>
        <p:spPr>
          <a:xfrm flipH="1">
            <a:off x="10278534" y="203986"/>
            <a:ext cx="1552735" cy="1523213"/>
          </a:xfrm>
          <a:prstGeom prst="rect">
            <a:avLst/>
          </a:prstGeom>
        </p:spPr>
      </p:pic>
    </p:spTree>
    <p:extLst>
      <p:ext uri="{BB962C8B-B14F-4D97-AF65-F5344CB8AC3E}">
        <p14:creationId xmlns:p14="http://schemas.microsoft.com/office/powerpoint/2010/main" val="38284711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flipH="1">
            <a:off x="10278534" y="203986"/>
            <a:ext cx="1552735" cy="1523213"/>
          </a:xfrm>
          <a:prstGeom prst="rect">
            <a:avLst/>
          </a:prstGeom>
        </p:spPr>
      </p:pic>
      <p:pic>
        <p:nvPicPr>
          <p:cNvPr id="3" name="Picture 2"/>
          <p:cNvPicPr>
            <a:picLocks noChangeAspect="1"/>
          </p:cNvPicPr>
          <p:nvPr/>
        </p:nvPicPr>
        <p:blipFill>
          <a:blip r:embed="rId3"/>
          <a:stretch>
            <a:fillRect/>
          </a:stretch>
        </p:blipFill>
        <p:spPr>
          <a:xfrm>
            <a:off x="1399186" y="466857"/>
            <a:ext cx="8351940" cy="5776288"/>
          </a:xfrm>
          <a:prstGeom prst="rect">
            <a:avLst/>
          </a:prstGeom>
        </p:spPr>
      </p:pic>
    </p:spTree>
    <p:extLst>
      <p:ext uri="{BB962C8B-B14F-4D97-AF65-F5344CB8AC3E}">
        <p14:creationId xmlns:p14="http://schemas.microsoft.com/office/powerpoint/2010/main" val="3424499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040524" y="183908"/>
            <a:ext cx="9881682" cy="6343016"/>
          </a:xfrm>
          <a:prstGeom prst="rect">
            <a:avLst/>
          </a:prstGeom>
        </p:spPr>
      </p:pic>
      <p:pic>
        <p:nvPicPr>
          <p:cNvPr id="2" name="Picture 1"/>
          <p:cNvPicPr>
            <a:picLocks noChangeAspect="1"/>
          </p:cNvPicPr>
          <p:nvPr/>
        </p:nvPicPr>
        <p:blipFill>
          <a:blip r:embed="rId3"/>
          <a:stretch>
            <a:fillRect/>
          </a:stretch>
        </p:blipFill>
        <p:spPr>
          <a:xfrm flipH="1">
            <a:off x="10278534" y="203986"/>
            <a:ext cx="1552735" cy="1523213"/>
          </a:xfrm>
          <a:prstGeom prst="rect">
            <a:avLst/>
          </a:prstGeom>
        </p:spPr>
      </p:pic>
    </p:spTree>
    <p:extLst>
      <p:ext uri="{BB962C8B-B14F-4D97-AF65-F5344CB8AC3E}">
        <p14:creationId xmlns:p14="http://schemas.microsoft.com/office/powerpoint/2010/main" val="33213046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flipH="1">
            <a:off x="10278534" y="203986"/>
            <a:ext cx="1552735" cy="1523213"/>
          </a:xfrm>
          <a:prstGeom prst="rect">
            <a:avLst/>
          </a:prstGeom>
        </p:spPr>
      </p:pic>
      <p:pic>
        <p:nvPicPr>
          <p:cNvPr id="3" name="Picture 2"/>
          <p:cNvPicPr>
            <a:picLocks noChangeAspect="1"/>
          </p:cNvPicPr>
          <p:nvPr/>
        </p:nvPicPr>
        <p:blipFill>
          <a:blip r:embed="rId3"/>
          <a:stretch>
            <a:fillRect/>
          </a:stretch>
        </p:blipFill>
        <p:spPr>
          <a:xfrm>
            <a:off x="2208326" y="209260"/>
            <a:ext cx="7760863" cy="6330639"/>
          </a:xfrm>
          <a:prstGeom prst="rect">
            <a:avLst/>
          </a:prstGeom>
        </p:spPr>
      </p:pic>
    </p:spTree>
    <p:extLst>
      <p:ext uri="{BB962C8B-B14F-4D97-AF65-F5344CB8AC3E}">
        <p14:creationId xmlns:p14="http://schemas.microsoft.com/office/powerpoint/2010/main" val="12435750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End of Key Stage 2 </a:t>
            </a:r>
            <a:br>
              <a:rPr lang="en-GB" dirty="0" smtClean="0"/>
            </a:br>
            <a:r>
              <a:rPr lang="en-GB" dirty="0" smtClean="0"/>
              <a:t>SPAG expectations</a:t>
            </a:r>
            <a:endParaRPr lang="en-GB" dirty="0"/>
          </a:p>
        </p:txBody>
      </p:sp>
      <p:pic>
        <p:nvPicPr>
          <p:cNvPr id="4" name="Picture 3"/>
          <p:cNvPicPr>
            <a:picLocks noChangeAspect="1"/>
          </p:cNvPicPr>
          <p:nvPr/>
        </p:nvPicPr>
        <p:blipFill>
          <a:blip r:embed="rId2"/>
          <a:stretch>
            <a:fillRect/>
          </a:stretch>
        </p:blipFill>
        <p:spPr>
          <a:xfrm flipH="1">
            <a:off x="10278534" y="203986"/>
            <a:ext cx="1552735" cy="1523213"/>
          </a:xfrm>
          <a:prstGeom prst="rect">
            <a:avLst/>
          </a:prstGeom>
        </p:spPr>
      </p:pic>
    </p:spTree>
    <p:extLst>
      <p:ext uri="{BB962C8B-B14F-4D97-AF65-F5344CB8AC3E}">
        <p14:creationId xmlns:p14="http://schemas.microsoft.com/office/powerpoint/2010/main" val="5408058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a:t>SPAG expectations:</a:t>
            </a:r>
            <a:r>
              <a:rPr lang="en-GB" dirty="0" smtClean="0"/>
              <a:t/>
            </a:r>
            <a:br>
              <a:rPr lang="en-GB" dirty="0" smtClean="0"/>
            </a:br>
            <a:endParaRPr lang="en-GB" sz="4000" dirty="0"/>
          </a:p>
        </p:txBody>
      </p:sp>
      <p:sp>
        <p:nvSpPr>
          <p:cNvPr id="3" name="Content Placeholder 2"/>
          <p:cNvSpPr>
            <a:spLocks noGrp="1"/>
          </p:cNvSpPr>
          <p:nvPr>
            <p:ph idx="1"/>
          </p:nvPr>
        </p:nvSpPr>
        <p:spPr/>
        <p:txBody>
          <a:bodyPr/>
          <a:lstStyle/>
          <a:p>
            <a:pPr marL="0" indent="0">
              <a:buNone/>
            </a:pPr>
            <a:r>
              <a:rPr lang="en-GB" dirty="0" smtClean="0"/>
              <a:t>Children will take a 45 minute Punctuation and Grammar paper focussing on:</a:t>
            </a:r>
          </a:p>
          <a:p>
            <a:r>
              <a:rPr lang="en-GB" dirty="0" smtClean="0"/>
              <a:t>Identifying word groups </a:t>
            </a:r>
          </a:p>
          <a:p>
            <a:r>
              <a:rPr lang="en-GB" dirty="0" smtClean="0"/>
              <a:t>Appropriate punctuation</a:t>
            </a:r>
          </a:p>
          <a:p>
            <a:r>
              <a:rPr lang="en-GB" dirty="0" smtClean="0"/>
              <a:t>Function of words within sentences</a:t>
            </a:r>
          </a:p>
          <a:p>
            <a:r>
              <a:rPr lang="en-GB" dirty="0" smtClean="0"/>
              <a:t>Features of a sentence</a:t>
            </a:r>
          </a:p>
          <a:p>
            <a:pPr marL="0" indent="0">
              <a:buNone/>
            </a:pPr>
            <a:endParaRPr lang="en-GB" dirty="0"/>
          </a:p>
          <a:p>
            <a:pPr marL="0" indent="0">
              <a:buNone/>
            </a:pPr>
            <a:r>
              <a:rPr lang="en-GB" dirty="0" smtClean="0"/>
              <a:t>They will then take a spelling test of 20 words. These will need to be accurately written (including hyphens if required) to obtain the mark.    </a:t>
            </a:r>
            <a:endParaRPr lang="en-GB" dirty="0"/>
          </a:p>
        </p:txBody>
      </p:sp>
      <p:pic>
        <p:nvPicPr>
          <p:cNvPr id="4" name="Picture 3"/>
          <p:cNvPicPr>
            <a:picLocks noChangeAspect="1"/>
          </p:cNvPicPr>
          <p:nvPr/>
        </p:nvPicPr>
        <p:blipFill>
          <a:blip r:embed="rId2"/>
          <a:stretch>
            <a:fillRect/>
          </a:stretch>
        </p:blipFill>
        <p:spPr>
          <a:xfrm flipH="1">
            <a:off x="10278534" y="203986"/>
            <a:ext cx="1552735" cy="1523213"/>
          </a:xfrm>
          <a:prstGeom prst="rect">
            <a:avLst/>
          </a:prstGeom>
        </p:spPr>
      </p:pic>
    </p:spTree>
    <p:extLst>
      <p:ext uri="{BB962C8B-B14F-4D97-AF65-F5344CB8AC3E}">
        <p14:creationId xmlns:p14="http://schemas.microsoft.com/office/powerpoint/2010/main" val="1590323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134534" y="2300000"/>
            <a:ext cx="9144000" cy="2387600"/>
          </a:xfrm>
        </p:spPr>
        <p:txBody>
          <a:bodyPr>
            <a:normAutofit fontScale="90000"/>
          </a:bodyPr>
          <a:lstStyle/>
          <a:p>
            <a:pPr algn="l"/>
            <a:r>
              <a:rPr lang="en-GB" sz="1800" dirty="0" smtClean="0"/>
              <a:t/>
            </a:r>
            <a:br>
              <a:rPr lang="en-GB" sz="1800" dirty="0" smtClean="0"/>
            </a:br>
            <a:r>
              <a:rPr lang="en-GB" sz="1800" dirty="0"/>
              <a:t/>
            </a:r>
            <a:br>
              <a:rPr lang="en-GB" sz="1800" dirty="0"/>
            </a:br>
            <a:r>
              <a:rPr lang="en-GB" sz="3100" dirty="0" smtClean="0"/>
              <a:t/>
            </a:r>
            <a:br>
              <a:rPr lang="en-GB" sz="3100" dirty="0" smtClean="0"/>
            </a:br>
            <a:r>
              <a:rPr lang="en-GB" sz="4900" dirty="0" smtClean="0"/>
              <a:t>Aim: </a:t>
            </a:r>
            <a:br>
              <a:rPr lang="en-GB" sz="4900" dirty="0" smtClean="0"/>
            </a:br>
            <a:r>
              <a:rPr lang="en-GB" sz="3100" dirty="0" smtClean="0"/>
              <a:t/>
            </a:r>
            <a:br>
              <a:rPr lang="en-GB" sz="3100" dirty="0" smtClean="0"/>
            </a:br>
            <a:r>
              <a:rPr lang="en-GB" sz="3100" dirty="0" smtClean="0"/>
              <a:t>To </a:t>
            </a:r>
            <a:r>
              <a:rPr lang="en-GB" sz="3100" dirty="0"/>
              <a:t>inform </a:t>
            </a:r>
            <a:r>
              <a:rPr lang="en-GB" sz="3100" dirty="0" smtClean="0"/>
              <a:t>parents </a:t>
            </a:r>
            <a:r>
              <a:rPr lang="en-GB" sz="3100" dirty="0"/>
              <a:t>of the current expectations and assessment systems in place for 2016 SATs </a:t>
            </a:r>
            <a:r>
              <a:rPr lang="en-GB" sz="3100" dirty="0" smtClean="0"/>
              <a:t/>
            </a:r>
            <a:br>
              <a:rPr lang="en-GB" sz="3100" dirty="0" smtClean="0"/>
            </a:br>
            <a:r>
              <a:rPr lang="en-GB" sz="3100" dirty="0">
                <a:hlinkClick r:id="rId2"/>
              </a:rPr>
              <a:t/>
            </a:r>
            <a:br>
              <a:rPr lang="en-GB" sz="3100" dirty="0">
                <a:hlinkClick r:id="rId2"/>
              </a:rPr>
            </a:br>
            <a:r>
              <a:rPr lang="en-GB" sz="3100" dirty="0" smtClean="0">
                <a:hlinkClick r:id="rId2"/>
              </a:rPr>
              <a:t/>
            </a:r>
            <a:br>
              <a:rPr lang="en-GB" sz="3100" dirty="0" smtClean="0">
                <a:hlinkClick r:id="rId2"/>
              </a:rPr>
            </a:br>
            <a:r>
              <a:rPr lang="en-GB" sz="3100" dirty="0" smtClean="0"/>
              <a:t/>
            </a:r>
            <a:br>
              <a:rPr lang="en-GB" sz="3100" dirty="0" smtClean="0"/>
            </a:br>
            <a:endParaRPr lang="en-GB" sz="3100" dirty="0"/>
          </a:p>
        </p:txBody>
      </p:sp>
      <p:pic>
        <p:nvPicPr>
          <p:cNvPr id="4" name="Picture 3"/>
          <p:cNvPicPr>
            <a:picLocks noChangeAspect="1"/>
          </p:cNvPicPr>
          <p:nvPr/>
        </p:nvPicPr>
        <p:blipFill>
          <a:blip r:embed="rId3"/>
          <a:stretch>
            <a:fillRect/>
          </a:stretch>
        </p:blipFill>
        <p:spPr>
          <a:xfrm flipH="1">
            <a:off x="10278534" y="203986"/>
            <a:ext cx="1552735" cy="1523213"/>
          </a:xfrm>
          <a:prstGeom prst="rect">
            <a:avLst/>
          </a:prstGeom>
        </p:spPr>
      </p:pic>
    </p:spTree>
    <p:extLst>
      <p:ext uri="{BB962C8B-B14F-4D97-AF65-F5344CB8AC3E}">
        <p14:creationId xmlns:p14="http://schemas.microsoft.com/office/powerpoint/2010/main" val="12691514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normAutofit/>
          </a:bodyPr>
          <a:lstStyle/>
          <a:p>
            <a:pPr eaLnBrk="1" hangingPunct="1"/>
            <a:r>
              <a:rPr lang="en-GB" altLang="en-US" sz="2800" dirty="0">
                <a:latin typeface="+mn-lt"/>
              </a:rPr>
              <a:t>Key vocabulary in each year </a:t>
            </a:r>
            <a:r>
              <a:rPr lang="en-GB" altLang="en-US" sz="2800" dirty="0" smtClean="0">
                <a:latin typeface="+mn-lt"/>
              </a:rPr>
              <a:t>group –</a:t>
            </a:r>
            <a:br>
              <a:rPr lang="en-GB" altLang="en-US" sz="2800" dirty="0" smtClean="0">
                <a:latin typeface="+mn-lt"/>
              </a:rPr>
            </a:br>
            <a:r>
              <a:rPr lang="en-GB" altLang="en-US" sz="2000" dirty="0" smtClean="0">
                <a:latin typeface="+mn-lt"/>
              </a:rPr>
              <a:t>They will be tested on </a:t>
            </a:r>
            <a:r>
              <a:rPr lang="en-GB" altLang="en-US" sz="2000" b="1" u="sng" dirty="0" smtClean="0">
                <a:latin typeface="+mn-lt"/>
              </a:rPr>
              <a:t>all</a:t>
            </a:r>
            <a:r>
              <a:rPr lang="en-GB" altLang="en-US" sz="2000" dirty="0" smtClean="0">
                <a:latin typeface="+mn-lt"/>
              </a:rPr>
              <a:t> of the terminology and </a:t>
            </a:r>
            <a:br>
              <a:rPr lang="en-GB" altLang="en-US" sz="2000" dirty="0" smtClean="0">
                <a:latin typeface="+mn-lt"/>
              </a:rPr>
            </a:br>
            <a:r>
              <a:rPr lang="en-GB" altLang="en-US" sz="2000" dirty="0" smtClean="0">
                <a:latin typeface="+mn-lt"/>
              </a:rPr>
              <a:t>application of it, despite only covering the New Curriculum</a:t>
            </a:r>
            <a:br>
              <a:rPr lang="en-GB" altLang="en-US" sz="2000" dirty="0" smtClean="0">
                <a:latin typeface="+mn-lt"/>
              </a:rPr>
            </a:br>
            <a:r>
              <a:rPr lang="en-GB" altLang="en-US" sz="2000" dirty="0" smtClean="0">
                <a:latin typeface="+mn-lt"/>
              </a:rPr>
              <a:t>since 2014.  </a:t>
            </a:r>
            <a:endParaRPr lang="en-GB" altLang="en-US" sz="2000" dirty="0">
              <a:latin typeface="+mn-lt"/>
            </a:endParaRPr>
          </a:p>
        </p:txBody>
      </p:sp>
      <p:sp>
        <p:nvSpPr>
          <p:cNvPr id="17411" name="Content Placeholder 2"/>
          <p:cNvSpPr>
            <a:spLocks noGrp="1"/>
          </p:cNvSpPr>
          <p:nvPr>
            <p:ph idx="1"/>
          </p:nvPr>
        </p:nvSpPr>
        <p:spPr>
          <a:xfrm>
            <a:off x="838200" y="1825624"/>
            <a:ext cx="10515600" cy="4803775"/>
          </a:xfrm>
        </p:spPr>
        <p:txBody>
          <a:bodyPr/>
          <a:lstStyle/>
          <a:p>
            <a:pPr algn="ctr" eaLnBrk="1" hangingPunct="1">
              <a:spcBef>
                <a:spcPct val="0"/>
              </a:spcBef>
              <a:buFont typeface="Arial" panose="020B0604020202020204" pitchFamily="34" charset="0"/>
              <a:buNone/>
            </a:pPr>
            <a:endParaRPr lang="en-GB" altLang="en-US" sz="2000" dirty="0">
              <a:solidFill>
                <a:schemeClr val="tx2"/>
              </a:solidFill>
              <a:latin typeface="ObelixPro" pitchFamily="2"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848727552"/>
              </p:ext>
            </p:extLst>
          </p:nvPr>
        </p:nvGraphicFramePr>
        <p:xfrm>
          <a:off x="1219199" y="1825624"/>
          <a:ext cx="9994902" cy="3686176"/>
        </p:xfrm>
        <a:graphic>
          <a:graphicData uri="http://schemas.openxmlformats.org/drawingml/2006/table">
            <a:tbl>
              <a:tblPr firstRow="1" bandRow="1">
                <a:tableStyleId>{5940675A-B579-460E-94D1-54222C63F5DA}</a:tableStyleId>
              </a:tblPr>
              <a:tblGrid>
                <a:gridCol w="1598590"/>
                <a:gridCol w="1598590"/>
                <a:gridCol w="1598590"/>
                <a:gridCol w="1598590"/>
                <a:gridCol w="1598590"/>
                <a:gridCol w="2001952"/>
              </a:tblGrid>
              <a:tr h="375949">
                <a:tc>
                  <a:txBody>
                    <a:bodyPr/>
                    <a:lstStyle/>
                    <a:p>
                      <a:pPr algn="ctr"/>
                      <a:r>
                        <a:rPr lang="en-GB" sz="1400" dirty="0" smtClean="0">
                          <a:solidFill>
                            <a:schemeClr val="tx1"/>
                          </a:solidFill>
                          <a:latin typeface="Comic Sans MS" panose="030F0702030302020204" pitchFamily="66" charset="0"/>
                        </a:rPr>
                        <a:t>Year</a:t>
                      </a:r>
                      <a:r>
                        <a:rPr lang="en-GB" sz="1400" baseline="0" dirty="0" smtClean="0">
                          <a:solidFill>
                            <a:schemeClr val="tx1"/>
                          </a:solidFill>
                          <a:latin typeface="Comic Sans MS" panose="030F0702030302020204" pitchFamily="66" charset="0"/>
                        </a:rPr>
                        <a:t> 1</a:t>
                      </a:r>
                      <a:endParaRPr lang="en-GB" sz="1400" dirty="0">
                        <a:solidFill>
                          <a:schemeClr val="tx1"/>
                        </a:solidFill>
                        <a:latin typeface="Comic Sans MS" panose="030F0702030302020204" pitchFamily="66" charset="0"/>
                      </a:endParaRPr>
                    </a:p>
                  </a:txBody>
                  <a:tcPr marL="91439" marR="91439" marT="45722" marB="45722"/>
                </a:tc>
                <a:tc>
                  <a:txBody>
                    <a:bodyPr/>
                    <a:lstStyle/>
                    <a:p>
                      <a:pPr algn="ctr"/>
                      <a:r>
                        <a:rPr lang="en-GB" sz="1400" dirty="0" smtClean="0">
                          <a:solidFill>
                            <a:schemeClr val="tx1"/>
                          </a:solidFill>
                          <a:latin typeface="Comic Sans MS" panose="030F0702030302020204" pitchFamily="66" charset="0"/>
                        </a:rPr>
                        <a:t>Year 2</a:t>
                      </a:r>
                      <a:endParaRPr lang="en-GB" sz="1400" dirty="0">
                        <a:solidFill>
                          <a:schemeClr val="tx1"/>
                        </a:solidFill>
                        <a:latin typeface="Comic Sans MS" panose="030F0702030302020204" pitchFamily="66" charset="0"/>
                      </a:endParaRPr>
                    </a:p>
                  </a:txBody>
                  <a:tcPr marL="91439" marR="91439" marT="45722" marB="45722"/>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400" dirty="0" smtClean="0">
                          <a:solidFill>
                            <a:schemeClr val="tx1"/>
                          </a:solidFill>
                          <a:latin typeface="Comic Sans MS" panose="030F0702030302020204" pitchFamily="66" charset="0"/>
                        </a:rPr>
                        <a:t>Year 3</a:t>
                      </a:r>
                    </a:p>
                  </a:txBody>
                  <a:tcPr marL="91439" marR="91439" marT="45722" marB="45722"/>
                </a:tc>
                <a:tc>
                  <a:txBody>
                    <a:bodyPr/>
                    <a:lstStyle/>
                    <a:p>
                      <a:pPr algn="ctr"/>
                      <a:r>
                        <a:rPr lang="en-GB" sz="1400" dirty="0" smtClean="0">
                          <a:solidFill>
                            <a:schemeClr val="tx1"/>
                          </a:solidFill>
                          <a:latin typeface="Comic Sans MS" panose="030F0702030302020204" pitchFamily="66" charset="0"/>
                        </a:rPr>
                        <a:t>Year 4</a:t>
                      </a:r>
                      <a:endParaRPr lang="en-GB" sz="1400" dirty="0">
                        <a:solidFill>
                          <a:schemeClr val="tx1"/>
                        </a:solidFill>
                        <a:latin typeface="Comic Sans MS" panose="030F0702030302020204" pitchFamily="66" charset="0"/>
                      </a:endParaRPr>
                    </a:p>
                  </a:txBody>
                  <a:tcPr marL="91439" marR="91439" marT="45722" marB="45722"/>
                </a:tc>
                <a:tc>
                  <a:txBody>
                    <a:bodyPr/>
                    <a:lstStyle/>
                    <a:p>
                      <a:pPr algn="ctr"/>
                      <a:r>
                        <a:rPr lang="en-GB" sz="1400" dirty="0" smtClean="0">
                          <a:solidFill>
                            <a:schemeClr val="tx1"/>
                          </a:solidFill>
                          <a:latin typeface="Comic Sans MS" panose="030F0702030302020204" pitchFamily="66" charset="0"/>
                        </a:rPr>
                        <a:t>Year 5</a:t>
                      </a:r>
                      <a:endParaRPr lang="en-GB" sz="1400" dirty="0">
                        <a:solidFill>
                          <a:schemeClr val="tx1"/>
                        </a:solidFill>
                        <a:latin typeface="Comic Sans MS" panose="030F0702030302020204" pitchFamily="66" charset="0"/>
                      </a:endParaRPr>
                    </a:p>
                  </a:txBody>
                  <a:tcPr marL="91439" marR="91439" marT="45722" marB="45722"/>
                </a:tc>
                <a:tc>
                  <a:txBody>
                    <a:bodyPr/>
                    <a:lstStyle/>
                    <a:p>
                      <a:pPr algn="ctr"/>
                      <a:r>
                        <a:rPr lang="en-GB" sz="1400" dirty="0" smtClean="0">
                          <a:solidFill>
                            <a:schemeClr val="tx1"/>
                          </a:solidFill>
                          <a:latin typeface="Comic Sans MS" panose="030F0702030302020204" pitchFamily="66" charset="0"/>
                        </a:rPr>
                        <a:t>Year 6</a:t>
                      </a:r>
                      <a:endParaRPr lang="en-GB" sz="1400" dirty="0">
                        <a:solidFill>
                          <a:schemeClr val="tx1"/>
                        </a:solidFill>
                        <a:latin typeface="Comic Sans MS" panose="030F0702030302020204" pitchFamily="66" charset="0"/>
                      </a:endParaRPr>
                    </a:p>
                  </a:txBody>
                  <a:tcPr marL="91439" marR="91439" marT="45722" marB="45722"/>
                </a:tc>
              </a:tr>
              <a:tr h="3310227">
                <a:tc>
                  <a:txBody>
                    <a:bodyPr/>
                    <a:lstStyle/>
                    <a:p>
                      <a:pPr algn="ctr"/>
                      <a:r>
                        <a:rPr lang="en-GB" sz="1400" dirty="0" smtClean="0">
                          <a:solidFill>
                            <a:schemeClr val="accent5"/>
                          </a:solidFill>
                          <a:latin typeface="Comic Sans MS" panose="030F0702030302020204" pitchFamily="66" charset="0"/>
                        </a:rPr>
                        <a:t>letter, </a:t>
                      </a:r>
                    </a:p>
                    <a:p>
                      <a:pPr algn="ctr"/>
                      <a:r>
                        <a:rPr lang="en-GB" sz="1400" dirty="0" smtClean="0">
                          <a:solidFill>
                            <a:schemeClr val="accent5"/>
                          </a:solidFill>
                          <a:latin typeface="Comic Sans MS" panose="030F0702030302020204" pitchFamily="66" charset="0"/>
                        </a:rPr>
                        <a:t>capital letter, word, singular, plural, sentence, punctuation, full stop, question</a:t>
                      </a:r>
                      <a:r>
                        <a:rPr lang="en-GB" sz="1400" baseline="0" dirty="0" smtClean="0">
                          <a:solidFill>
                            <a:schemeClr val="accent5"/>
                          </a:solidFill>
                          <a:latin typeface="Comic Sans MS" panose="030F0702030302020204" pitchFamily="66" charset="0"/>
                        </a:rPr>
                        <a:t> mark, exclamation mark</a:t>
                      </a:r>
                      <a:endParaRPr lang="en-GB" sz="1400" dirty="0" smtClean="0">
                        <a:solidFill>
                          <a:schemeClr val="accent5"/>
                        </a:solidFill>
                        <a:latin typeface="Comic Sans MS" panose="030F0702030302020204" pitchFamily="66" charset="0"/>
                      </a:endParaRPr>
                    </a:p>
                    <a:p>
                      <a:pPr algn="ctr"/>
                      <a:endParaRPr lang="en-GB" sz="1400" dirty="0">
                        <a:solidFill>
                          <a:schemeClr val="accent5"/>
                        </a:solidFill>
                        <a:latin typeface="Comic Sans MS" panose="030F0702030302020204" pitchFamily="66" charset="0"/>
                      </a:endParaRPr>
                    </a:p>
                  </a:txBody>
                  <a:tcPr marL="91439" marR="91439" marT="45722" marB="45722"/>
                </a:tc>
                <a:tc>
                  <a:txBody>
                    <a:bodyPr/>
                    <a:lstStyle/>
                    <a:p>
                      <a:pPr algn="ctr"/>
                      <a:r>
                        <a:rPr lang="en-GB" sz="1400" dirty="0" smtClean="0">
                          <a:solidFill>
                            <a:schemeClr val="accent5"/>
                          </a:solidFill>
                          <a:latin typeface="Comic Sans MS" panose="030F0702030302020204" pitchFamily="66" charset="0"/>
                        </a:rPr>
                        <a:t>noun, </a:t>
                      </a:r>
                    </a:p>
                    <a:p>
                      <a:pPr algn="ctr"/>
                      <a:r>
                        <a:rPr lang="en-GB" sz="1400" dirty="0" smtClean="0">
                          <a:solidFill>
                            <a:schemeClr val="accent5"/>
                          </a:solidFill>
                          <a:latin typeface="Comic Sans MS" panose="030F0702030302020204" pitchFamily="66" charset="0"/>
                        </a:rPr>
                        <a:t>noun phrase, statement, </a:t>
                      </a:r>
                    </a:p>
                    <a:p>
                      <a:pPr algn="ctr"/>
                      <a:r>
                        <a:rPr lang="en-GB" sz="1400" dirty="0" smtClean="0">
                          <a:solidFill>
                            <a:schemeClr val="accent5"/>
                          </a:solidFill>
                          <a:latin typeface="Comic Sans MS" panose="030F0702030302020204" pitchFamily="66" charset="0"/>
                        </a:rPr>
                        <a:t>question, </a:t>
                      </a:r>
                    </a:p>
                    <a:p>
                      <a:pPr algn="ctr"/>
                      <a:r>
                        <a:rPr lang="en-GB" sz="1400" dirty="0" smtClean="0">
                          <a:solidFill>
                            <a:schemeClr val="accent5"/>
                          </a:solidFill>
                          <a:latin typeface="Comic Sans MS" panose="030F0702030302020204" pitchFamily="66" charset="0"/>
                        </a:rPr>
                        <a:t>exclamation, </a:t>
                      </a:r>
                    </a:p>
                    <a:p>
                      <a:pPr algn="ctr"/>
                      <a:r>
                        <a:rPr lang="en-GB" sz="1400" dirty="0" smtClean="0">
                          <a:solidFill>
                            <a:schemeClr val="accent5"/>
                          </a:solidFill>
                          <a:latin typeface="Comic Sans MS" panose="030F0702030302020204" pitchFamily="66" charset="0"/>
                        </a:rPr>
                        <a:t>command, compound,</a:t>
                      </a:r>
                      <a:r>
                        <a:rPr lang="en-GB" sz="1400" baseline="0" dirty="0" smtClean="0">
                          <a:solidFill>
                            <a:schemeClr val="accent5"/>
                          </a:solidFill>
                          <a:latin typeface="Comic Sans MS" panose="030F0702030302020204" pitchFamily="66" charset="0"/>
                        </a:rPr>
                        <a:t> suffix, adjective, adverb, verb, tense (past, present), apostrophe, comma</a:t>
                      </a:r>
                      <a:endParaRPr lang="en-GB" sz="1400" dirty="0">
                        <a:solidFill>
                          <a:schemeClr val="accent5"/>
                        </a:solidFill>
                        <a:latin typeface="Comic Sans MS" panose="030F0702030302020204" pitchFamily="66" charset="0"/>
                      </a:endParaRPr>
                    </a:p>
                  </a:txBody>
                  <a:tcPr marL="91439" marR="91439" marT="45722" marB="45722"/>
                </a:tc>
                <a:tc>
                  <a:txBody>
                    <a:bodyPr/>
                    <a:lstStyle/>
                    <a:p>
                      <a:pPr algn="ctr">
                        <a:spcBef>
                          <a:spcPct val="0"/>
                        </a:spcBef>
                        <a:buNone/>
                      </a:pPr>
                      <a:r>
                        <a:rPr lang="en-GB" altLang="en-US" sz="1400" smtClean="0">
                          <a:solidFill>
                            <a:schemeClr val="tx1"/>
                          </a:solidFill>
                          <a:latin typeface="Comic Sans MS" panose="030F0702030302020204" pitchFamily="66" charset="0"/>
                        </a:rPr>
                        <a:t>preposition, conjunction, </a:t>
                      </a:r>
                    </a:p>
                    <a:p>
                      <a:pPr algn="ctr">
                        <a:spcBef>
                          <a:spcPct val="0"/>
                        </a:spcBef>
                        <a:buNone/>
                      </a:pPr>
                      <a:r>
                        <a:rPr lang="en-GB" altLang="en-US" sz="1400" smtClean="0">
                          <a:solidFill>
                            <a:schemeClr val="tx1"/>
                          </a:solidFill>
                          <a:latin typeface="Comic Sans MS" panose="030F0702030302020204" pitchFamily="66" charset="0"/>
                        </a:rPr>
                        <a:t>word family,</a:t>
                      </a:r>
                    </a:p>
                    <a:p>
                      <a:pPr algn="ctr">
                        <a:spcBef>
                          <a:spcPct val="0"/>
                        </a:spcBef>
                        <a:buNone/>
                      </a:pPr>
                      <a:r>
                        <a:rPr lang="en-GB" altLang="en-US" sz="1400" smtClean="0">
                          <a:solidFill>
                            <a:schemeClr val="tx1"/>
                          </a:solidFill>
                          <a:latin typeface="Comic Sans MS" panose="030F0702030302020204" pitchFamily="66" charset="0"/>
                        </a:rPr>
                        <a:t> prefix, </a:t>
                      </a:r>
                    </a:p>
                    <a:p>
                      <a:pPr algn="ctr">
                        <a:spcBef>
                          <a:spcPct val="0"/>
                        </a:spcBef>
                        <a:buNone/>
                      </a:pPr>
                      <a:r>
                        <a:rPr lang="en-GB" altLang="en-US" sz="1400" smtClean="0">
                          <a:solidFill>
                            <a:schemeClr val="tx1"/>
                          </a:solidFill>
                          <a:latin typeface="Comic Sans MS" panose="030F0702030302020204" pitchFamily="66" charset="0"/>
                        </a:rPr>
                        <a:t>clause, </a:t>
                      </a:r>
                    </a:p>
                    <a:p>
                      <a:pPr algn="ctr">
                        <a:spcBef>
                          <a:spcPct val="0"/>
                        </a:spcBef>
                        <a:buNone/>
                      </a:pPr>
                      <a:r>
                        <a:rPr lang="en-GB" altLang="en-US" sz="1400" smtClean="0">
                          <a:solidFill>
                            <a:schemeClr val="tx1"/>
                          </a:solidFill>
                          <a:latin typeface="Comic Sans MS" panose="030F0702030302020204" pitchFamily="66" charset="0"/>
                        </a:rPr>
                        <a:t>subordinate clause, direct speech, consonant, </a:t>
                      </a:r>
                    </a:p>
                    <a:p>
                      <a:pPr algn="ctr">
                        <a:spcBef>
                          <a:spcPct val="0"/>
                        </a:spcBef>
                        <a:buNone/>
                      </a:pPr>
                      <a:r>
                        <a:rPr lang="en-GB" altLang="en-US" sz="1400" smtClean="0">
                          <a:solidFill>
                            <a:schemeClr val="tx1"/>
                          </a:solidFill>
                          <a:latin typeface="Comic Sans MS" panose="030F0702030302020204" pitchFamily="66" charset="0"/>
                        </a:rPr>
                        <a:t>letter, </a:t>
                      </a:r>
                    </a:p>
                    <a:p>
                      <a:pPr algn="ctr">
                        <a:spcBef>
                          <a:spcPct val="0"/>
                        </a:spcBef>
                        <a:buNone/>
                      </a:pPr>
                      <a:r>
                        <a:rPr lang="en-GB" altLang="en-US" sz="1400" smtClean="0">
                          <a:solidFill>
                            <a:schemeClr val="tx1"/>
                          </a:solidFill>
                          <a:latin typeface="Comic Sans MS" panose="030F0702030302020204" pitchFamily="66" charset="0"/>
                        </a:rPr>
                        <a:t>vowel, </a:t>
                      </a:r>
                    </a:p>
                    <a:p>
                      <a:pPr algn="ctr">
                        <a:spcBef>
                          <a:spcPct val="0"/>
                        </a:spcBef>
                        <a:buNone/>
                      </a:pPr>
                      <a:r>
                        <a:rPr lang="en-GB" altLang="en-US" sz="1400" smtClean="0">
                          <a:solidFill>
                            <a:schemeClr val="tx1"/>
                          </a:solidFill>
                          <a:latin typeface="Comic Sans MS" panose="030F0702030302020204" pitchFamily="66" charset="0"/>
                        </a:rPr>
                        <a:t>inverted commas </a:t>
                      </a:r>
                    </a:p>
                    <a:p>
                      <a:pPr algn="ctr"/>
                      <a:endParaRPr lang="en-GB" sz="1400" dirty="0">
                        <a:solidFill>
                          <a:schemeClr val="tx1"/>
                        </a:solidFill>
                        <a:latin typeface="Comic Sans MS" panose="030F0702030302020204" pitchFamily="66" charset="0"/>
                      </a:endParaRPr>
                    </a:p>
                  </a:txBody>
                  <a:tcPr marL="91439" marR="91439" marT="45722" marB="45722"/>
                </a:tc>
                <a:tc>
                  <a:txBody>
                    <a:bodyPr/>
                    <a:lstStyle/>
                    <a:p>
                      <a:pPr algn="ctr" eaLnBrk="1" hangingPunct="1">
                        <a:spcBef>
                          <a:spcPct val="0"/>
                        </a:spcBef>
                        <a:buFontTx/>
                        <a:buNone/>
                      </a:pPr>
                      <a:r>
                        <a:rPr lang="en-GB" altLang="en-US" sz="1400" dirty="0" smtClean="0">
                          <a:solidFill>
                            <a:schemeClr val="tx1"/>
                          </a:solidFill>
                          <a:latin typeface="Comic Sans MS" panose="030F0702030302020204" pitchFamily="66" charset="0"/>
                        </a:rPr>
                        <a:t>determiner, </a:t>
                      </a:r>
                    </a:p>
                    <a:p>
                      <a:pPr algn="ctr" eaLnBrk="1" hangingPunct="1">
                        <a:spcBef>
                          <a:spcPct val="0"/>
                        </a:spcBef>
                        <a:buFontTx/>
                        <a:buNone/>
                      </a:pPr>
                      <a:r>
                        <a:rPr lang="en-GB" altLang="en-US" sz="1400" dirty="0" smtClean="0">
                          <a:solidFill>
                            <a:schemeClr val="tx1"/>
                          </a:solidFill>
                          <a:latin typeface="Comic Sans MS" panose="030F0702030302020204" pitchFamily="66" charset="0"/>
                        </a:rPr>
                        <a:t>pronoun, </a:t>
                      </a:r>
                    </a:p>
                    <a:p>
                      <a:pPr algn="ctr" eaLnBrk="1" hangingPunct="1">
                        <a:spcBef>
                          <a:spcPct val="0"/>
                        </a:spcBef>
                        <a:buFontTx/>
                        <a:buNone/>
                      </a:pPr>
                      <a:r>
                        <a:rPr lang="en-GB" altLang="en-US" sz="1400" dirty="0" smtClean="0">
                          <a:solidFill>
                            <a:schemeClr val="tx1"/>
                          </a:solidFill>
                          <a:latin typeface="Comic Sans MS" panose="030F0702030302020204" pitchFamily="66" charset="0"/>
                        </a:rPr>
                        <a:t>possessive pronoun, adverbial</a:t>
                      </a:r>
                    </a:p>
                    <a:p>
                      <a:pPr algn="ctr"/>
                      <a:endParaRPr lang="en-GB" sz="1400" dirty="0">
                        <a:solidFill>
                          <a:schemeClr val="tx1"/>
                        </a:solidFill>
                        <a:latin typeface="Comic Sans MS" panose="030F0702030302020204" pitchFamily="66" charset="0"/>
                      </a:endParaRPr>
                    </a:p>
                  </a:txBody>
                  <a:tcPr marL="91439" marR="91439" marT="45722" marB="45722"/>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altLang="en-US" sz="1400" dirty="0" smtClean="0">
                          <a:solidFill>
                            <a:schemeClr val="tx1"/>
                          </a:solidFill>
                          <a:latin typeface="Comic Sans MS" panose="030F0702030302020204" pitchFamily="66" charset="0"/>
                        </a:rPr>
                        <a:t>modal verb, </a:t>
                      </a:r>
                    </a:p>
                    <a:p>
                      <a:pPr marL="0" marR="0" indent="0" algn="ctr" defTabSz="685800" rtl="0" eaLnBrk="1" fontAlgn="auto" latinLnBrk="0" hangingPunct="1">
                        <a:lnSpc>
                          <a:spcPct val="100000"/>
                        </a:lnSpc>
                        <a:spcBef>
                          <a:spcPts val="0"/>
                        </a:spcBef>
                        <a:spcAft>
                          <a:spcPts val="0"/>
                        </a:spcAft>
                        <a:buClrTx/>
                        <a:buSzTx/>
                        <a:buFontTx/>
                        <a:buNone/>
                        <a:tabLst/>
                        <a:defRPr/>
                      </a:pPr>
                      <a:r>
                        <a:rPr lang="en-GB" altLang="en-US" sz="1400" dirty="0" smtClean="0">
                          <a:solidFill>
                            <a:schemeClr val="tx1"/>
                          </a:solidFill>
                          <a:latin typeface="Comic Sans MS" panose="030F0702030302020204" pitchFamily="66" charset="0"/>
                        </a:rPr>
                        <a:t>relative pronoun, relative clause, parenthesis, bracket,</a:t>
                      </a:r>
                    </a:p>
                    <a:p>
                      <a:pPr marL="0" marR="0" indent="0" algn="ctr" defTabSz="685800" rtl="0" eaLnBrk="1" fontAlgn="auto" latinLnBrk="0" hangingPunct="1">
                        <a:lnSpc>
                          <a:spcPct val="100000"/>
                        </a:lnSpc>
                        <a:spcBef>
                          <a:spcPts val="0"/>
                        </a:spcBef>
                        <a:spcAft>
                          <a:spcPts val="0"/>
                        </a:spcAft>
                        <a:buClrTx/>
                        <a:buSzTx/>
                        <a:buFontTx/>
                        <a:buNone/>
                        <a:tabLst/>
                        <a:defRPr/>
                      </a:pPr>
                      <a:r>
                        <a:rPr lang="en-GB" altLang="en-US" sz="1400" dirty="0" smtClean="0">
                          <a:solidFill>
                            <a:schemeClr val="tx1"/>
                          </a:solidFill>
                          <a:latin typeface="Comic Sans MS" panose="030F0702030302020204" pitchFamily="66" charset="0"/>
                        </a:rPr>
                        <a:t> dash, </a:t>
                      </a:r>
                    </a:p>
                    <a:p>
                      <a:pPr marL="0" marR="0" indent="0" algn="ctr" defTabSz="685800" rtl="0" eaLnBrk="1" fontAlgn="auto" latinLnBrk="0" hangingPunct="1">
                        <a:lnSpc>
                          <a:spcPct val="100000"/>
                        </a:lnSpc>
                        <a:spcBef>
                          <a:spcPts val="0"/>
                        </a:spcBef>
                        <a:spcAft>
                          <a:spcPts val="0"/>
                        </a:spcAft>
                        <a:buClrTx/>
                        <a:buSzTx/>
                        <a:buFontTx/>
                        <a:buNone/>
                        <a:tabLst/>
                        <a:defRPr/>
                      </a:pPr>
                      <a:r>
                        <a:rPr lang="en-GB" altLang="en-US" sz="1400" dirty="0" smtClean="0">
                          <a:solidFill>
                            <a:schemeClr val="tx1"/>
                          </a:solidFill>
                          <a:latin typeface="Comic Sans MS" panose="030F0702030302020204" pitchFamily="66" charset="0"/>
                        </a:rPr>
                        <a:t>cohesion, </a:t>
                      </a:r>
                    </a:p>
                    <a:p>
                      <a:pPr marL="0" marR="0" indent="0" algn="ctr" defTabSz="685800" rtl="0" eaLnBrk="1" fontAlgn="auto" latinLnBrk="0" hangingPunct="1">
                        <a:lnSpc>
                          <a:spcPct val="100000"/>
                        </a:lnSpc>
                        <a:spcBef>
                          <a:spcPts val="0"/>
                        </a:spcBef>
                        <a:spcAft>
                          <a:spcPts val="0"/>
                        </a:spcAft>
                        <a:buClrTx/>
                        <a:buSzTx/>
                        <a:buFontTx/>
                        <a:buNone/>
                        <a:tabLst/>
                        <a:defRPr/>
                      </a:pPr>
                      <a:r>
                        <a:rPr lang="en-GB" altLang="en-US" sz="1400" dirty="0" smtClean="0">
                          <a:solidFill>
                            <a:schemeClr val="tx1"/>
                          </a:solidFill>
                          <a:latin typeface="Comic Sans MS" panose="030F0702030302020204" pitchFamily="66" charset="0"/>
                        </a:rPr>
                        <a:t>ambiguity</a:t>
                      </a:r>
                    </a:p>
                    <a:p>
                      <a:pPr algn="ctr"/>
                      <a:endParaRPr lang="en-GB" sz="1400" dirty="0">
                        <a:solidFill>
                          <a:schemeClr val="tx1"/>
                        </a:solidFill>
                        <a:latin typeface="Comic Sans MS" panose="030F0702030302020204" pitchFamily="66" charset="0"/>
                      </a:endParaRPr>
                    </a:p>
                  </a:txBody>
                  <a:tcPr marL="91439" marR="91439" marT="45722" marB="45722"/>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altLang="en-US" sz="1400" dirty="0" smtClean="0">
                          <a:solidFill>
                            <a:schemeClr val="tx1"/>
                          </a:solidFill>
                          <a:latin typeface="Comic Sans MS" panose="030F0702030302020204" pitchFamily="66" charset="0"/>
                        </a:rPr>
                        <a:t>subject/ object, active/ passive, synonym/ antonym, ellipsis,</a:t>
                      </a:r>
                    </a:p>
                    <a:p>
                      <a:pPr marL="0" marR="0" indent="0" algn="ctr" defTabSz="685800" rtl="0" eaLnBrk="1" fontAlgn="auto" latinLnBrk="0" hangingPunct="1">
                        <a:lnSpc>
                          <a:spcPct val="100000"/>
                        </a:lnSpc>
                        <a:spcBef>
                          <a:spcPts val="0"/>
                        </a:spcBef>
                        <a:spcAft>
                          <a:spcPts val="0"/>
                        </a:spcAft>
                        <a:buClrTx/>
                        <a:buSzTx/>
                        <a:buFontTx/>
                        <a:buNone/>
                        <a:tabLst/>
                        <a:defRPr/>
                      </a:pPr>
                      <a:r>
                        <a:rPr lang="en-GB" altLang="en-US" sz="1400" dirty="0" smtClean="0">
                          <a:solidFill>
                            <a:schemeClr val="tx1"/>
                          </a:solidFill>
                          <a:latin typeface="Comic Sans MS" panose="030F0702030302020204" pitchFamily="66" charset="0"/>
                        </a:rPr>
                        <a:t> hyphen, </a:t>
                      </a:r>
                    </a:p>
                    <a:p>
                      <a:pPr marL="0" marR="0" indent="0" algn="ctr" defTabSz="685800" rtl="0" eaLnBrk="1" fontAlgn="auto" latinLnBrk="0" hangingPunct="1">
                        <a:lnSpc>
                          <a:spcPct val="100000"/>
                        </a:lnSpc>
                        <a:spcBef>
                          <a:spcPts val="0"/>
                        </a:spcBef>
                        <a:spcAft>
                          <a:spcPts val="0"/>
                        </a:spcAft>
                        <a:buClrTx/>
                        <a:buSzTx/>
                        <a:buFontTx/>
                        <a:buNone/>
                        <a:tabLst/>
                        <a:defRPr/>
                      </a:pPr>
                      <a:r>
                        <a:rPr lang="en-GB" altLang="en-US" sz="1400" dirty="0" smtClean="0">
                          <a:solidFill>
                            <a:schemeClr val="tx1"/>
                          </a:solidFill>
                          <a:latin typeface="Comic Sans MS" panose="030F0702030302020204" pitchFamily="66" charset="0"/>
                        </a:rPr>
                        <a:t>colon, </a:t>
                      </a:r>
                    </a:p>
                    <a:p>
                      <a:pPr marL="0" marR="0" indent="0" algn="ctr" defTabSz="685800" rtl="0" eaLnBrk="1" fontAlgn="auto" latinLnBrk="0" hangingPunct="1">
                        <a:lnSpc>
                          <a:spcPct val="100000"/>
                        </a:lnSpc>
                        <a:spcBef>
                          <a:spcPts val="0"/>
                        </a:spcBef>
                        <a:spcAft>
                          <a:spcPts val="0"/>
                        </a:spcAft>
                        <a:buClrTx/>
                        <a:buSzTx/>
                        <a:buFontTx/>
                        <a:buNone/>
                        <a:tabLst/>
                        <a:defRPr/>
                      </a:pPr>
                      <a:r>
                        <a:rPr lang="en-GB" altLang="en-US" sz="1400" dirty="0" smtClean="0">
                          <a:solidFill>
                            <a:schemeClr val="tx1"/>
                          </a:solidFill>
                          <a:latin typeface="Comic Sans MS" panose="030F0702030302020204" pitchFamily="66" charset="0"/>
                        </a:rPr>
                        <a:t>semi-colon, </a:t>
                      </a:r>
                    </a:p>
                    <a:p>
                      <a:pPr marL="0" marR="0" indent="0" algn="ctr" defTabSz="685800" rtl="0" eaLnBrk="1" fontAlgn="auto" latinLnBrk="0" hangingPunct="1">
                        <a:lnSpc>
                          <a:spcPct val="100000"/>
                        </a:lnSpc>
                        <a:spcBef>
                          <a:spcPts val="0"/>
                        </a:spcBef>
                        <a:spcAft>
                          <a:spcPts val="0"/>
                        </a:spcAft>
                        <a:buClrTx/>
                        <a:buSzTx/>
                        <a:buFontTx/>
                        <a:buNone/>
                        <a:tabLst/>
                        <a:defRPr/>
                      </a:pPr>
                      <a:r>
                        <a:rPr lang="en-GB" altLang="en-US" sz="1400" dirty="0" smtClean="0">
                          <a:solidFill>
                            <a:schemeClr val="tx1"/>
                          </a:solidFill>
                          <a:latin typeface="Comic Sans MS" panose="030F0702030302020204" pitchFamily="66" charset="0"/>
                        </a:rPr>
                        <a:t>bullet points</a:t>
                      </a:r>
                    </a:p>
                    <a:p>
                      <a:pPr algn="ctr"/>
                      <a:endParaRPr lang="en-GB" sz="1400" dirty="0">
                        <a:solidFill>
                          <a:schemeClr val="tx1"/>
                        </a:solidFill>
                        <a:latin typeface="Comic Sans MS" panose="030F0702030302020204" pitchFamily="66" charset="0"/>
                      </a:endParaRPr>
                    </a:p>
                  </a:txBody>
                  <a:tcPr marL="91439" marR="91439" marT="45722" marB="45722"/>
                </a:tc>
              </a:tr>
            </a:tbl>
          </a:graphicData>
        </a:graphic>
      </p:graphicFrame>
      <p:pic>
        <p:nvPicPr>
          <p:cNvPr id="17435"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677400" y="142877"/>
            <a:ext cx="167640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62826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590799"/>
            <a:ext cx="9144000" cy="919163"/>
          </a:xfrm>
        </p:spPr>
        <p:txBody>
          <a:bodyPr>
            <a:normAutofit fontScale="90000"/>
          </a:bodyPr>
          <a:lstStyle/>
          <a:p>
            <a:r>
              <a:rPr lang="en-GB" sz="2800" dirty="0">
                <a:hlinkClick r:id="rId2"/>
              </a:rPr>
              <a:t/>
            </a:r>
            <a:br>
              <a:rPr lang="en-GB" sz="2800" dirty="0">
                <a:hlinkClick r:id="rId2"/>
              </a:rPr>
            </a:br>
            <a:r>
              <a:rPr lang="en-GB" sz="2800" dirty="0" smtClean="0">
                <a:hlinkClick r:id="rId2"/>
              </a:rPr>
              <a:t/>
            </a:r>
            <a:br>
              <a:rPr lang="en-GB" sz="2800" dirty="0" smtClean="0">
                <a:hlinkClick r:id="rId2"/>
              </a:rPr>
            </a:br>
            <a:r>
              <a:rPr lang="en-GB" sz="2800" dirty="0">
                <a:hlinkClick r:id="rId2"/>
              </a:rPr>
              <a:t/>
            </a:r>
            <a:br>
              <a:rPr lang="en-GB" sz="2800" dirty="0">
                <a:hlinkClick r:id="rId2"/>
              </a:rPr>
            </a:br>
            <a:r>
              <a:rPr lang="en-GB" sz="2800" dirty="0">
                <a:hlinkClick r:id="rId2"/>
              </a:rPr>
              <a:t>https://</a:t>
            </a:r>
            <a:r>
              <a:rPr lang="en-GB" sz="2800" dirty="0" smtClean="0">
                <a:hlinkClick r:id="rId2"/>
              </a:rPr>
              <a:t>www.gov.uk/government/uploads/system/uploads/attachment_data/file/244216/English_Glossary.pdf</a:t>
            </a:r>
            <a:r>
              <a:rPr lang="en-GB" sz="2800" dirty="0" smtClean="0"/>
              <a:t> </a:t>
            </a:r>
            <a:endParaRPr lang="en-GB" sz="2800" dirty="0"/>
          </a:p>
        </p:txBody>
      </p:sp>
      <p:pic>
        <p:nvPicPr>
          <p:cNvPr id="4" name="Picture 3"/>
          <p:cNvPicPr>
            <a:picLocks noChangeAspect="1"/>
          </p:cNvPicPr>
          <p:nvPr/>
        </p:nvPicPr>
        <p:blipFill>
          <a:blip r:embed="rId3"/>
          <a:stretch>
            <a:fillRect/>
          </a:stretch>
        </p:blipFill>
        <p:spPr>
          <a:xfrm flipH="1">
            <a:off x="10278534" y="203986"/>
            <a:ext cx="1552735" cy="1523213"/>
          </a:xfrm>
          <a:prstGeom prst="rect">
            <a:avLst/>
          </a:prstGeom>
        </p:spPr>
      </p:pic>
      <p:sp>
        <p:nvSpPr>
          <p:cNvPr id="3" name="TextBox 2"/>
          <p:cNvSpPr txBox="1"/>
          <p:nvPr/>
        </p:nvSpPr>
        <p:spPr>
          <a:xfrm>
            <a:off x="1041400" y="838200"/>
            <a:ext cx="7531100" cy="1323439"/>
          </a:xfrm>
          <a:prstGeom prst="rect">
            <a:avLst/>
          </a:prstGeom>
          <a:noFill/>
        </p:spPr>
        <p:txBody>
          <a:bodyPr wrap="square" rtlCol="0">
            <a:spAutoFit/>
          </a:bodyPr>
          <a:lstStyle/>
          <a:p>
            <a:r>
              <a:rPr lang="en-GB" sz="4000" dirty="0" smtClean="0"/>
              <a:t>Very useful web-link!</a:t>
            </a:r>
          </a:p>
          <a:p>
            <a:r>
              <a:rPr lang="en-GB" sz="4000" dirty="0" smtClean="0"/>
              <a:t>Google         KS2 SPAG terminology   </a:t>
            </a:r>
            <a:endParaRPr lang="en-GB" sz="4000" dirty="0"/>
          </a:p>
        </p:txBody>
      </p:sp>
      <p:sp>
        <p:nvSpPr>
          <p:cNvPr id="8" name="Right Arrow 7"/>
          <p:cNvSpPr/>
          <p:nvPr/>
        </p:nvSpPr>
        <p:spPr>
          <a:xfrm>
            <a:off x="2679700" y="1727199"/>
            <a:ext cx="927100" cy="2286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143165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Examples of the types of questions children will face in the SPAG paper. </a:t>
            </a:r>
            <a:endParaRPr lang="en-GB" dirty="0"/>
          </a:p>
        </p:txBody>
      </p:sp>
      <p:pic>
        <p:nvPicPr>
          <p:cNvPr id="4" name="Picture 3"/>
          <p:cNvPicPr>
            <a:picLocks noChangeAspect="1"/>
          </p:cNvPicPr>
          <p:nvPr/>
        </p:nvPicPr>
        <p:blipFill>
          <a:blip r:embed="rId2"/>
          <a:stretch>
            <a:fillRect/>
          </a:stretch>
        </p:blipFill>
        <p:spPr>
          <a:xfrm flipH="1">
            <a:off x="10278534" y="203986"/>
            <a:ext cx="1552735" cy="1523213"/>
          </a:xfrm>
          <a:prstGeom prst="rect">
            <a:avLst/>
          </a:prstGeom>
        </p:spPr>
      </p:pic>
    </p:spTree>
    <p:extLst>
      <p:ext uri="{BB962C8B-B14F-4D97-AF65-F5344CB8AC3E}">
        <p14:creationId xmlns:p14="http://schemas.microsoft.com/office/powerpoint/2010/main" val="30867003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0" y="497100"/>
            <a:ext cx="12356551" cy="6025725"/>
          </a:xfrm>
          <a:prstGeom prst="rect">
            <a:avLst/>
          </a:prstGeom>
        </p:spPr>
      </p:pic>
      <p:sp>
        <p:nvSpPr>
          <p:cNvPr id="2" name="Title 1"/>
          <p:cNvSpPr>
            <a:spLocks noGrp="1"/>
          </p:cNvSpPr>
          <p:nvPr>
            <p:ph type="ctrTitle"/>
          </p:nvPr>
        </p:nvSpPr>
        <p:spPr/>
        <p:txBody>
          <a:bodyPr>
            <a:normAutofit/>
          </a:bodyPr>
          <a:lstStyle/>
          <a:p>
            <a:endParaRPr lang="en-GB" dirty="0"/>
          </a:p>
        </p:txBody>
      </p:sp>
      <p:pic>
        <p:nvPicPr>
          <p:cNvPr id="4" name="Picture 3"/>
          <p:cNvPicPr>
            <a:picLocks noChangeAspect="1"/>
          </p:cNvPicPr>
          <p:nvPr/>
        </p:nvPicPr>
        <p:blipFill>
          <a:blip r:embed="rId3"/>
          <a:stretch>
            <a:fillRect/>
          </a:stretch>
        </p:blipFill>
        <p:spPr>
          <a:xfrm flipH="1">
            <a:off x="10278534" y="203986"/>
            <a:ext cx="1552735" cy="1523213"/>
          </a:xfrm>
          <a:prstGeom prst="rect">
            <a:avLst/>
          </a:prstGeom>
        </p:spPr>
      </p:pic>
    </p:spTree>
    <p:extLst>
      <p:ext uri="{BB962C8B-B14F-4D97-AF65-F5344CB8AC3E}">
        <p14:creationId xmlns:p14="http://schemas.microsoft.com/office/powerpoint/2010/main" val="9509372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31426" y="242872"/>
            <a:ext cx="12254851" cy="6063863"/>
          </a:xfrm>
          <a:prstGeom prst="rect">
            <a:avLst/>
          </a:prstGeom>
        </p:spPr>
      </p:pic>
      <p:sp>
        <p:nvSpPr>
          <p:cNvPr id="2" name="Title 1"/>
          <p:cNvSpPr>
            <a:spLocks noGrp="1"/>
          </p:cNvSpPr>
          <p:nvPr>
            <p:ph type="ctrTitle"/>
          </p:nvPr>
        </p:nvSpPr>
        <p:spPr/>
        <p:txBody>
          <a:bodyPr>
            <a:normAutofit/>
          </a:bodyPr>
          <a:lstStyle/>
          <a:p>
            <a:endParaRPr lang="en-GB" dirty="0"/>
          </a:p>
        </p:txBody>
      </p:sp>
      <p:pic>
        <p:nvPicPr>
          <p:cNvPr id="4" name="Picture 3"/>
          <p:cNvPicPr>
            <a:picLocks noChangeAspect="1"/>
          </p:cNvPicPr>
          <p:nvPr/>
        </p:nvPicPr>
        <p:blipFill>
          <a:blip r:embed="rId3"/>
          <a:stretch>
            <a:fillRect/>
          </a:stretch>
        </p:blipFill>
        <p:spPr>
          <a:xfrm flipH="1">
            <a:off x="10278534" y="203986"/>
            <a:ext cx="1552735" cy="1523213"/>
          </a:xfrm>
          <a:prstGeom prst="rect">
            <a:avLst/>
          </a:prstGeom>
        </p:spPr>
      </p:pic>
    </p:spTree>
    <p:extLst>
      <p:ext uri="{BB962C8B-B14F-4D97-AF65-F5344CB8AC3E}">
        <p14:creationId xmlns:p14="http://schemas.microsoft.com/office/powerpoint/2010/main" val="27976353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355600"/>
            <a:ext cx="12254851" cy="2466225"/>
          </a:xfrm>
          <a:prstGeom prst="rect">
            <a:avLst/>
          </a:prstGeom>
        </p:spPr>
      </p:pic>
      <p:sp>
        <p:nvSpPr>
          <p:cNvPr id="2" name="Title 1"/>
          <p:cNvSpPr>
            <a:spLocks noGrp="1"/>
          </p:cNvSpPr>
          <p:nvPr>
            <p:ph type="ctrTitle"/>
          </p:nvPr>
        </p:nvSpPr>
        <p:spPr/>
        <p:txBody>
          <a:bodyPr>
            <a:normAutofit/>
          </a:bodyPr>
          <a:lstStyle/>
          <a:p>
            <a:endParaRPr lang="en-GB" dirty="0"/>
          </a:p>
        </p:txBody>
      </p:sp>
      <p:pic>
        <p:nvPicPr>
          <p:cNvPr id="4" name="Picture 3"/>
          <p:cNvPicPr>
            <a:picLocks noChangeAspect="1"/>
          </p:cNvPicPr>
          <p:nvPr/>
        </p:nvPicPr>
        <p:blipFill>
          <a:blip r:embed="rId3"/>
          <a:stretch>
            <a:fillRect/>
          </a:stretch>
        </p:blipFill>
        <p:spPr>
          <a:xfrm flipH="1">
            <a:off x="10278534" y="203986"/>
            <a:ext cx="1552735" cy="1523213"/>
          </a:xfrm>
          <a:prstGeom prst="rect">
            <a:avLst/>
          </a:prstGeom>
        </p:spPr>
      </p:pic>
      <p:pic>
        <p:nvPicPr>
          <p:cNvPr id="5" name="Picture 4"/>
          <p:cNvPicPr>
            <a:picLocks noChangeAspect="1"/>
          </p:cNvPicPr>
          <p:nvPr/>
        </p:nvPicPr>
        <p:blipFill>
          <a:blip r:embed="rId4"/>
          <a:stretch>
            <a:fillRect/>
          </a:stretch>
        </p:blipFill>
        <p:spPr>
          <a:xfrm>
            <a:off x="25424" y="2716412"/>
            <a:ext cx="12204001" cy="2822175"/>
          </a:xfrm>
          <a:prstGeom prst="rect">
            <a:avLst/>
          </a:prstGeom>
        </p:spPr>
      </p:pic>
    </p:spTree>
    <p:extLst>
      <p:ext uri="{BB962C8B-B14F-4D97-AF65-F5344CB8AC3E}">
        <p14:creationId xmlns:p14="http://schemas.microsoft.com/office/powerpoint/2010/main" val="10170712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endParaRPr lang="en-GB" dirty="0"/>
          </a:p>
        </p:txBody>
      </p:sp>
      <p:pic>
        <p:nvPicPr>
          <p:cNvPr id="4" name="Picture 3"/>
          <p:cNvPicPr>
            <a:picLocks noChangeAspect="1"/>
          </p:cNvPicPr>
          <p:nvPr/>
        </p:nvPicPr>
        <p:blipFill>
          <a:blip r:embed="rId2"/>
          <a:stretch>
            <a:fillRect/>
          </a:stretch>
        </p:blipFill>
        <p:spPr>
          <a:xfrm flipH="1">
            <a:off x="10278534" y="203986"/>
            <a:ext cx="1552735" cy="1523213"/>
          </a:xfrm>
          <a:prstGeom prst="rect">
            <a:avLst/>
          </a:prstGeom>
        </p:spPr>
      </p:pic>
      <p:pic>
        <p:nvPicPr>
          <p:cNvPr id="3" name="Picture 2"/>
          <p:cNvPicPr>
            <a:picLocks noChangeAspect="1"/>
          </p:cNvPicPr>
          <p:nvPr/>
        </p:nvPicPr>
        <p:blipFill>
          <a:blip r:embed="rId3"/>
          <a:stretch>
            <a:fillRect/>
          </a:stretch>
        </p:blipFill>
        <p:spPr>
          <a:xfrm>
            <a:off x="89699" y="1727199"/>
            <a:ext cx="12102301" cy="4500225"/>
          </a:xfrm>
          <a:prstGeom prst="rect">
            <a:avLst/>
          </a:prstGeom>
        </p:spPr>
      </p:pic>
    </p:spTree>
    <p:extLst>
      <p:ext uri="{BB962C8B-B14F-4D97-AF65-F5344CB8AC3E}">
        <p14:creationId xmlns:p14="http://schemas.microsoft.com/office/powerpoint/2010/main" val="16119614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709" y="203986"/>
            <a:ext cx="10515600" cy="590839"/>
          </a:xfrm>
        </p:spPr>
        <p:txBody>
          <a:bodyPr>
            <a:normAutofit fontScale="90000"/>
          </a:bodyPr>
          <a:lstStyle/>
          <a:p>
            <a:r>
              <a:rPr lang="en-GB" altLang="en-US" dirty="0" smtClean="0">
                <a:latin typeface="+mn-lt"/>
              </a:rPr>
              <a:t/>
            </a:r>
            <a:br>
              <a:rPr lang="en-GB" altLang="en-US" dirty="0" smtClean="0">
                <a:latin typeface="+mn-lt"/>
              </a:rPr>
            </a:br>
            <a:r>
              <a:rPr lang="en-GB" altLang="en-US" dirty="0">
                <a:latin typeface="+mn-lt"/>
              </a:rPr>
              <a:t/>
            </a:r>
            <a:br>
              <a:rPr lang="en-GB" altLang="en-US" dirty="0">
                <a:latin typeface="+mn-lt"/>
              </a:rPr>
            </a:br>
            <a:r>
              <a:rPr lang="en-GB" altLang="en-US" dirty="0" smtClean="0">
                <a:latin typeface="+mn-lt"/>
              </a:rPr>
              <a:t>By the end of year 6 children should know:</a:t>
            </a:r>
            <a:r>
              <a:rPr lang="en-GB" altLang="en-US" dirty="0">
                <a:latin typeface="ObelixPro" pitchFamily="2" charset="0"/>
              </a:rPr>
              <a:t/>
            </a:r>
            <a:br>
              <a:rPr lang="en-GB" altLang="en-US" dirty="0">
                <a:latin typeface="ObelixPro" pitchFamily="2" charset="0"/>
              </a:rPr>
            </a:br>
            <a:endParaRPr lang="en-GB" dirty="0"/>
          </a:p>
        </p:txBody>
      </p:sp>
      <p:pic>
        <p:nvPicPr>
          <p:cNvPr id="4" name="Picture 3"/>
          <p:cNvPicPr>
            <a:picLocks noChangeAspect="1"/>
          </p:cNvPicPr>
          <p:nvPr/>
        </p:nvPicPr>
        <p:blipFill>
          <a:blip r:embed="rId2"/>
          <a:stretch>
            <a:fillRect/>
          </a:stretch>
        </p:blipFill>
        <p:spPr>
          <a:xfrm flipH="1">
            <a:off x="10278534" y="203986"/>
            <a:ext cx="1552735" cy="1523213"/>
          </a:xfrm>
          <a:prstGeom prst="rect">
            <a:avLst/>
          </a:prstGeom>
        </p:spPr>
      </p:pic>
      <p:sp>
        <p:nvSpPr>
          <p:cNvPr id="5" name="TextBox 4"/>
          <p:cNvSpPr txBox="1">
            <a:spLocks noChangeArrowheads="1"/>
          </p:cNvSpPr>
          <p:nvPr/>
        </p:nvSpPr>
        <p:spPr bwMode="auto">
          <a:xfrm>
            <a:off x="1341438" y="1773213"/>
            <a:ext cx="56880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Janda Manatee Solid" pitchFamily="2" charset="0"/>
                <a:cs typeface="Arial" panose="020B0604020202020204" pitchFamily="34" charset="0"/>
              </a:defRPr>
            </a:lvl1pPr>
            <a:lvl2pPr marL="742950" indent="-285750">
              <a:spcBef>
                <a:spcPct val="20000"/>
              </a:spcBef>
              <a:buChar char="–"/>
              <a:defRPr sz="2800">
                <a:solidFill>
                  <a:schemeClr val="tx1"/>
                </a:solidFill>
                <a:latin typeface="Janda Manatee Solid" pitchFamily="2" charset="0"/>
                <a:cs typeface="Arial" panose="020B0604020202020204" pitchFamily="34" charset="0"/>
              </a:defRPr>
            </a:lvl2pPr>
            <a:lvl3pPr marL="1143000" indent="-228600">
              <a:spcBef>
                <a:spcPct val="20000"/>
              </a:spcBef>
              <a:buChar char="•"/>
              <a:defRPr sz="2400">
                <a:solidFill>
                  <a:schemeClr val="tx1"/>
                </a:solidFill>
                <a:latin typeface="Janda Manatee Solid" pitchFamily="2" charset="0"/>
                <a:cs typeface="Arial" panose="020B0604020202020204" pitchFamily="34" charset="0"/>
              </a:defRPr>
            </a:lvl3pPr>
            <a:lvl4pPr marL="1600200" indent="-228600">
              <a:spcBef>
                <a:spcPct val="20000"/>
              </a:spcBef>
              <a:buChar char="–"/>
              <a:defRPr sz="2000">
                <a:solidFill>
                  <a:schemeClr val="tx1"/>
                </a:solidFill>
                <a:latin typeface="Janda Manatee Solid" pitchFamily="2" charset="0"/>
                <a:cs typeface="Arial" panose="020B0604020202020204" pitchFamily="34" charset="0"/>
              </a:defRPr>
            </a:lvl4pPr>
            <a:lvl5pPr marL="2057400" indent="-228600">
              <a:spcBef>
                <a:spcPct val="20000"/>
              </a:spcBef>
              <a:buChar char="»"/>
              <a:defRPr sz="2000">
                <a:solidFill>
                  <a:schemeClr val="tx1"/>
                </a:solidFill>
                <a:latin typeface="Janda Manatee Solid" pitchFamily="2"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Janda Manatee Solid" pitchFamily="2"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Janda Manatee Solid" pitchFamily="2"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Janda Manatee Solid" pitchFamily="2"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Janda Manatee Solid" pitchFamily="2" charset="0"/>
                <a:cs typeface="Arial" panose="020B0604020202020204" pitchFamily="34" charset="0"/>
              </a:defRPr>
            </a:lvl9pPr>
          </a:lstStyle>
          <a:p>
            <a:pPr algn="ctr" eaLnBrk="1" hangingPunct="1">
              <a:spcBef>
                <a:spcPct val="0"/>
              </a:spcBef>
              <a:buFontTx/>
              <a:buNone/>
            </a:pPr>
            <a:endParaRPr lang="en-GB" altLang="en-US" sz="2800" dirty="0">
              <a:latin typeface="ObelixPro" pitchFamily="2" charset="0"/>
            </a:endParaRPr>
          </a:p>
        </p:txBody>
      </p:sp>
      <p:sp>
        <p:nvSpPr>
          <p:cNvPr id="8" name="TextBox 4"/>
          <p:cNvSpPr txBox="1">
            <a:spLocks noChangeArrowheads="1"/>
          </p:cNvSpPr>
          <p:nvPr/>
        </p:nvSpPr>
        <p:spPr bwMode="auto">
          <a:xfrm>
            <a:off x="284018" y="1114779"/>
            <a:ext cx="11651673" cy="541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Janda Manatee Solid" pitchFamily="2" charset="0"/>
                <a:cs typeface="Arial" panose="020B0604020202020204" pitchFamily="34" charset="0"/>
              </a:defRPr>
            </a:lvl1pPr>
            <a:lvl2pPr marL="742950" indent="-285750">
              <a:spcBef>
                <a:spcPct val="20000"/>
              </a:spcBef>
              <a:buChar char="–"/>
              <a:defRPr sz="2800">
                <a:solidFill>
                  <a:schemeClr val="tx1"/>
                </a:solidFill>
                <a:latin typeface="Janda Manatee Solid" pitchFamily="2" charset="0"/>
                <a:cs typeface="Arial" panose="020B0604020202020204" pitchFamily="34" charset="0"/>
              </a:defRPr>
            </a:lvl2pPr>
            <a:lvl3pPr marL="1143000" indent="-228600">
              <a:spcBef>
                <a:spcPct val="20000"/>
              </a:spcBef>
              <a:buChar char="•"/>
              <a:defRPr sz="2400">
                <a:solidFill>
                  <a:schemeClr val="tx1"/>
                </a:solidFill>
                <a:latin typeface="Janda Manatee Solid" pitchFamily="2" charset="0"/>
                <a:cs typeface="Arial" panose="020B0604020202020204" pitchFamily="34" charset="0"/>
              </a:defRPr>
            </a:lvl3pPr>
            <a:lvl4pPr marL="1600200" indent="-228600">
              <a:spcBef>
                <a:spcPct val="20000"/>
              </a:spcBef>
              <a:buChar char="–"/>
              <a:defRPr sz="2000">
                <a:solidFill>
                  <a:schemeClr val="tx1"/>
                </a:solidFill>
                <a:latin typeface="Janda Manatee Solid" pitchFamily="2" charset="0"/>
                <a:cs typeface="Arial" panose="020B0604020202020204" pitchFamily="34" charset="0"/>
              </a:defRPr>
            </a:lvl4pPr>
            <a:lvl5pPr marL="2057400" indent="-228600">
              <a:spcBef>
                <a:spcPct val="20000"/>
              </a:spcBef>
              <a:buChar char="»"/>
              <a:defRPr sz="2000">
                <a:solidFill>
                  <a:schemeClr val="tx1"/>
                </a:solidFill>
                <a:latin typeface="Janda Manatee Solid" pitchFamily="2"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Janda Manatee Solid" pitchFamily="2"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Janda Manatee Solid" pitchFamily="2"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Janda Manatee Solid" pitchFamily="2"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Janda Manatee Solid" pitchFamily="2" charset="0"/>
                <a:cs typeface="Arial" panose="020B0604020202020204" pitchFamily="34" charset="0"/>
              </a:defRPr>
            </a:lvl9pPr>
          </a:lstStyle>
          <a:p>
            <a:pPr>
              <a:lnSpc>
                <a:spcPct val="80000"/>
              </a:lnSpc>
            </a:pPr>
            <a:r>
              <a:rPr lang="en-GB" altLang="en-US" sz="2400" dirty="0">
                <a:latin typeface="+mn-lt"/>
              </a:rPr>
              <a:t>To use the passive to affect the presentation of information within a sentence</a:t>
            </a:r>
          </a:p>
          <a:p>
            <a:pPr>
              <a:lnSpc>
                <a:spcPct val="80000"/>
              </a:lnSpc>
              <a:buNone/>
            </a:pPr>
            <a:r>
              <a:rPr lang="en-GB" altLang="en-US" sz="2400" dirty="0">
                <a:latin typeface="+mn-lt"/>
              </a:rPr>
              <a:t> </a:t>
            </a:r>
          </a:p>
          <a:p>
            <a:pPr>
              <a:lnSpc>
                <a:spcPct val="80000"/>
              </a:lnSpc>
            </a:pPr>
            <a:r>
              <a:rPr lang="en-GB" altLang="en-US" sz="2400" dirty="0">
                <a:latin typeface="+mn-lt"/>
              </a:rPr>
              <a:t>To know the difference between structures typical of informal speech and structures appropriate for formal speech and writing or the use of subjunctive forms</a:t>
            </a:r>
          </a:p>
          <a:p>
            <a:pPr>
              <a:lnSpc>
                <a:spcPct val="80000"/>
              </a:lnSpc>
              <a:buNone/>
            </a:pPr>
            <a:r>
              <a:rPr lang="en-GB" altLang="en-US" sz="2400" dirty="0">
                <a:latin typeface="+mn-lt"/>
              </a:rPr>
              <a:t> </a:t>
            </a:r>
          </a:p>
          <a:p>
            <a:pPr>
              <a:lnSpc>
                <a:spcPct val="80000"/>
              </a:lnSpc>
            </a:pPr>
            <a:r>
              <a:rPr lang="en-GB" altLang="en-US" sz="2400" dirty="0">
                <a:latin typeface="+mn-lt"/>
              </a:rPr>
              <a:t>To link ideas across paragraphs using a wider range of cohesive devices: repetition of a word or phrase, grammatical connections and ellipsis</a:t>
            </a:r>
          </a:p>
          <a:p>
            <a:pPr>
              <a:lnSpc>
                <a:spcPct val="80000"/>
              </a:lnSpc>
              <a:buNone/>
            </a:pPr>
            <a:r>
              <a:rPr lang="en-GB" altLang="en-US" sz="2400" dirty="0">
                <a:latin typeface="+mn-lt"/>
              </a:rPr>
              <a:t> </a:t>
            </a:r>
          </a:p>
          <a:p>
            <a:pPr>
              <a:lnSpc>
                <a:spcPct val="80000"/>
              </a:lnSpc>
            </a:pPr>
            <a:r>
              <a:rPr lang="en-GB" altLang="en-US" sz="2400" dirty="0">
                <a:latin typeface="+mn-lt"/>
              </a:rPr>
              <a:t>To use layout devices – headings, subheadings, colons, bullets, tables</a:t>
            </a:r>
          </a:p>
          <a:p>
            <a:pPr>
              <a:lnSpc>
                <a:spcPct val="80000"/>
              </a:lnSpc>
              <a:buNone/>
            </a:pPr>
            <a:r>
              <a:rPr lang="en-GB" altLang="en-US" sz="2400" dirty="0">
                <a:latin typeface="+mn-lt"/>
              </a:rPr>
              <a:t> </a:t>
            </a:r>
          </a:p>
          <a:p>
            <a:pPr>
              <a:lnSpc>
                <a:spcPct val="80000"/>
              </a:lnSpc>
            </a:pPr>
            <a:r>
              <a:rPr lang="en-GB" altLang="en-US" sz="2400" dirty="0">
                <a:latin typeface="+mn-lt"/>
              </a:rPr>
              <a:t>To use the semi-colon, colon and dash to mark the boundary between independent clauses</a:t>
            </a:r>
          </a:p>
          <a:p>
            <a:pPr>
              <a:lnSpc>
                <a:spcPct val="80000"/>
              </a:lnSpc>
              <a:buNone/>
            </a:pPr>
            <a:r>
              <a:rPr lang="en-GB" altLang="en-US" sz="2400" dirty="0">
                <a:latin typeface="+mn-lt"/>
              </a:rPr>
              <a:t> </a:t>
            </a:r>
          </a:p>
          <a:p>
            <a:pPr>
              <a:lnSpc>
                <a:spcPct val="80000"/>
              </a:lnSpc>
            </a:pPr>
            <a:r>
              <a:rPr lang="en-GB" altLang="en-US" sz="2400" dirty="0">
                <a:latin typeface="+mn-lt"/>
              </a:rPr>
              <a:t>To use the  colon to introduce a list and use of semi-colons within lists</a:t>
            </a:r>
          </a:p>
          <a:p>
            <a:pPr>
              <a:lnSpc>
                <a:spcPct val="80000"/>
              </a:lnSpc>
              <a:buNone/>
            </a:pPr>
            <a:r>
              <a:rPr lang="en-GB" altLang="en-US" sz="2400" dirty="0">
                <a:latin typeface="+mn-lt"/>
              </a:rPr>
              <a:t> </a:t>
            </a:r>
          </a:p>
          <a:p>
            <a:pPr>
              <a:lnSpc>
                <a:spcPct val="80000"/>
              </a:lnSpc>
            </a:pPr>
            <a:r>
              <a:rPr lang="en-GB" altLang="en-US" sz="2400" dirty="0">
                <a:latin typeface="+mn-lt"/>
              </a:rPr>
              <a:t>To use bullet points to list information. To use hyphens to avoid ambiguity. </a:t>
            </a:r>
          </a:p>
        </p:txBody>
      </p:sp>
    </p:spTree>
    <p:extLst>
      <p:ext uri="{BB962C8B-B14F-4D97-AF65-F5344CB8AC3E}">
        <p14:creationId xmlns:p14="http://schemas.microsoft.com/office/powerpoint/2010/main" val="26363262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End of Key Stage 2 writing expectations</a:t>
            </a:r>
            <a:endParaRPr lang="en-GB" dirty="0"/>
          </a:p>
        </p:txBody>
      </p:sp>
      <p:pic>
        <p:nvPicPr>
          <p:cNvPr id="4" name="Picture 3"/>
          <p:cNvPicPr>
            <a:picLocks noChangeAspect="1"/>
          </p:cNvPicPr>
          <p:nvPr/>
        </p:nvPicPr>
        <p:blipFill>
          <a:blip r:embed="rId2"/>
          <a:stretch>
            <a:fillRect/>
          </a:stretch>
        </p:blipFill>
        <p:spPr>
          <a:xfrm flipH="1">
            <a:off x="10278534" y="203986"/>
            <a:ext cx="1552735" cy="1523213"/>
          </a:xfrm>
          <a:prstGeom prst="rect">
            <a:avLst/>
          </a:prstGeom>
        </p:spPr>
      </p:pic>
    </p:spTree>
    <p:extLst>
      <p:ext uri="{BB962C8B-B14F-4D97-AF65-F5344CB8AC3E}">
        <p14:creationId xmlns:p14="http://schemas.microsoft.com/office/powerpoint/2010/main" val="20574002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a:t>
            </a:r>
            <a:endParaRPr lang="en-GB" dirty="0"/>
          </a:p>
        </p:txBody>
      </p:sp>
      <p:sp>
        <p:nvSpPr>
          <p:cNvPr id="3" name="Content Placeholder 2"/>
          <p:cNvSpPr>
            <a:spLocks noGrp="1"/>
          </p:cNvSpPr>
          <p:nvPr>
            <p:ph idx="1"/>
          </p:nvPr>
        </p:nvSpPr>
        <p:spPr/>
        <p:txBody>
          <a:bodyPr>
            <a:normAutofit lnSpcReduction="10000"/>
          </a:bodyPr>
          <a:lstStyle/>
          <a:p>
            <a:r>
              <a:rPr lang="en-GB" dirty="0" smtClean="0"/>
              <a:t>Children are assessed by their class teacher</a:t>
            </a:r>
          </a:p>
          <a:p>
            <a:r>
              <a:rPr lang="en-GB" dirty="0" smtClean="0"/>
              <a:t>Assessment is no longer in levels</a:t>
            </a:r>
          </a:p>
          <a:p>
            <a:r>
              <a:rPr lang="en-GB" dirty="0" smtClean="0"/>
              <a:t>Three statements of writing ability: </a:t>
            </a:r>
          </a:p>
          <a:p>
            <a:pPr marL="0" indent="0">
              <a:buNone/>
            </a:pPr>
            <a:r>
              <a:rPr lang="en-GB" dirty="0"/>
              <a:t>	</a:t>
            </a:r>
            <a:r>
              <a:rPr lang="en-GB" dirty="0" smtClean="0"/>
              <a:t>Working towards age related expectations</a:t>
            </a:r>
          </a:p>
          <a:p>
            <a:pPr marL="0" indent="0">
              <a:buNone/>
            </a:pPr>
            <a:r>
              <a:rPr lang="en-GB" dirty="0"/>
              <a:t>	</a:t>
            </a:r>
            <a:r>
              <a:rPr lang="en-GB" dirty="0" smtClean="0"/>
              <a:t>At age related expectations</a:t>
            </a:r>
          </a:p>
          <a:p>
            <a:pPr marL="0" indent="0">
              <a:buNone/>
            </a:pPr>
            <a:r>
              <a:rPr lang="en-GB" dirty="0"/>
              <a:t>	</a:t>
            </a:r>
            <a:r>
              <a:rPr lang="en-GB" dirty="0" smtClean="0"/>
              <a:t>Working at greater depth</a:t>
            </a:r>
          </a:p>
          <a:p>
            <a:pPr marL="0" indent="0">
              <a:buNone/>
            </a:pPr>
            <a:r>
              <a:rPr lang="en-GB" dirty="0" smtClean="0"/>
              <a:t>Children are assessed based on </a:t>
            </a:r>
            <a:r>
              <a:rPr lang="en-GB" b="1" dirty="0" smtClean="0"/>
              <a:t>all </a:t>
            </a:r>
            <a:r>
              <a:rPr lang="en-GB" dirty="0" smtClean="0"/>
              <a:t>of their writing </a:t>
            </a:r>
            <a:r>
              <a:rPr lang="en-GB" dirty="0" err="1" smtClean="0"/>
              <a:t>ie</a:t>
            </a:r>
            <a:r>
              <a:rPr lang="en-GB" dirty="0" smtClean="0"/>
              <a:t>. in all subjects </a:t>
            </a:r>
          </a:p>
          <a:p>
            <a:pPr marL="0" indent="0">
              <a:buNone/>
            </a:pPr>
            <a:r>
              <a:rPr lang="en-GB" dirty="0" smtClean="0"/>
              <a:t>Children have independent work assessed using the school’s ‘write-way’ system (see Year 6 ‘write-way’)</a:t>
            </a:r>
            <a:endParaRPr lang="en-GB" dirty="0"/>
          </a:p>
        </p:txBody>
      </p:sp>
      <p:pic>
        <p:nvPicPr>
          <p:cNvPr id="4" name="Picture 3"/>
          <p:cNvPicPr>
            <a:picLocks noChangeAspect="1"/>
          </p:cNvPicPr>
          <p:nvPr/>
        </p:nvPicPr>
        <p:blipFill>
          <a:blip r:embed="rId2"/>
          <a:stretch>
            <a:fillRect/>
          </a:stretch>
        </p:blipFill>
        <p:spPr>
          <a:xfrm flipH="1">
            <a:off x="10278534" y="203986"/>
            <a:ext cx="1552735" cy="1523213"/>
          </a:xfrm>
          <a:prstGeom prst="rect">
            <a:avLst/>
          </a:prstGeom>
        </p:spPr>
      </p:pic>
    </p:spTree>
    <p:extLst>
      <p:ext uri="{BB962C8B-B14F-4D97-AF65-F5344CB8AC3E}">
        <p14:creationId xmlns:p14="http://schemas.microsoft.com/office/powerpoint/2010/main" val="607324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134534" y="2300000"/>
            <a:ext cx="9144000" cy="2387600"/>
          </a:xfrm>
        </p:spPr>
        <p:txBody>
          <a:bodyPr>
            <a:normAutofit fontScale="90000"/>
          </a:bodyPr>
          <a:lstStyle/>
          <a:p>
            <a:pPr algn="l"/>
            <a:r>
              <a:rPr lang="en-GB" sz="3100" dirty="0" smtClean="0">
                <a:hlinkClick r:id="rId2"/>
              </a:rPr>
              <a:t>https</a:t>
            </a:r>
            <a:r>
              <a:rPr lang="en-GB" sz="3100" dirty="0">
                <a:hlinkClick r:id="rId2"/>
              </a:rPr>
              <a:t>://</a:t>
            </a:r>
            <a:r>
              <a:rPr lang="en-GB" sz="3100" dirty="0" smtClean="0">
                <a:hlinkClick r:id="rId2"/>
              </a:rPr>
              <a:t>www.gov.uk/government/publications/2016-national-curriculum-tests-for-key-stages-1-and-2-information-for-parents</a:t>
            </a:r>
            <a:r>
              <a:rPr lang="en-GB" sz="3100" dirty="0" smtClean="0"/>
              <a:t> </a:t>
            </a:r>
            <a:br>
              <a:rPr lang="en-GB" sz="3100" dirty="0" smtClean="0"/>
            </a:br>
            <a:r>
              <a:rPr lang="en-GB" sz="3100" dirty="0" smtClean="0"/>
              <a:t/>
            </a:r>
            <a:br>
              <a:rPr lang="en-GB" sz="3100" dirty="0" smtClean="0"/>
            </a:br>
            <a:r>
              <a:rPr lang="en-GB" sz="3100" dirty="0"/>
              <a:t/>
            </a:r>
            <a:br>
              <a:rPr lang="en-GB" sz="3100" dirty="0"/>
            </a:br>
            <a:endParaRPr lang="en-GB" sz="3100" dirty="0"/>
          </a:p>
        </p:txBody>
      </p:sp>
      <p:pic>
        <p:nvPicPr>
          <p:cNvPr id="4" name="Picture 3"/>
          <p:cNvPicPr>
            <a:picLocks noChangeAspect="1"/>
          </p:cNvPicPr>
          <p:nvPr/>
        </p:nvPicPr>
        <p:blipFill>
          <a:blip r:embed="rId3"/>
          <a:stretch>
            <a:fillRect/>
          </a:stretch>
        </p:blipFill>
        <p:spPr>
          <a:xfrm flipH="1">
            <a:off x="10278534" y="203986"/>
            <a:ext cx="1552735" cy="1523213"/>
          </a:xfrm>
          <a:prstGeom prst="rect">
            <a:avLst/>
          </a:prstGeom>
        </p:spPr>
      </p:pic>
    </p:spTree>
    <p:extLst>
      <p:ext uri="{BB962C8B-B14F-4D97-AF65-F5344CB8AC3E}">
        <p14:creationId xmlns:p14="http://schemas.microsoft.com/office/powerpoint/2010/main" val="30663605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Changes to the old system</a:t>
            </a:r>
            <a:endParaRPr lang="en-GB" dirty="0"/>
          </a:p>
        </p:txBody>
      </p:sp>
      <p:sp>
        <p:nvSpPr>
          <p:cNvPr id="3" name="Content Placeholder 2"/>
          <p:cNvSpPr>
            <a:spLocks noGrp="1"/>
          </p:cNvSpPr>
          <p:nvPr>
            <p:ph idx="1"/>
          </p:nvPr>
        </p:nvSpPr>
        <p:spPr/>
        <p:txBody>
          <a:bodyPr/>
          <a:lstStyle/>
          <a:p>
            <a:r>
              <a:rPr lang="en-GB" dirty="0" smtClean="0"/>
              <a:t>The previous system of teacher assessment was based on a ‘best-fit’ model, whereas now it is based on a ‘secure-fit’ model – the children must show evidence of mastering all the statements in the Programme of Study in order to achieve ‘age related’ expectations.</a:t>
            </a:r>
          </a:p>
          <a:p>
            <a:r>
              <a:rPr lang="en-GB" dirty="0" smtClean="0"/>
              <a:t>There is a huge emphasis on correct spelling, punctuation and grammar.</a:t>
            </a:r>
          </a:p>
          <a:p>
            <a:r>
              <a:rPr lang="en-GB" dirty="0" smtClean="0"/>
              <a:t>There are currently </a:t>
            </a:r>
            <a:r>
              <a:rPr lang="en-GB" b="1" u="sng" dirty="0" smtClean="0"/>
              <a:t>no</a:t>
            </a:r>
            <a:r>
              <a:rPr lang="en-GB" dirty="0" smtClean="0"/>
              <a:t> allowances for children who suffer with Dyslexia or Dyslexic tendencies.</a:t>
            </a:r>
            <a:endParaRPr lang="en-GB" dirty="0"/>
          </a:p>
        </p:txBody>
      </p:sp>
      <p:pic>
        <p:nvPicPr>
          <p:cNvPr id="4" name="Picture 3"/>
          <p:cNvPicPr>
            <a:picLocks noChangeAspect="1"/>
          </p:cNvPicPr>
          <p:nvPr/>
        </p:nvPicPr>
        <p:blipFill>
          <a:blip r:embed="rId2"/>
          <a:stretch>
            <a:fillRect/>
          </a:stretch>
        </p:blipFill>
        <p:spPr>
          <a:xfrm flipH="1">
            <a:off x="10278534" y="203986"/>
            <a:ext cx="1552735" cy="1523213"/>
          </a:xfrm>
          <a:prstGeom prst="rect">
            <a:avLst/>
          </a:prstGeom>
        </p:spPr>
      </p:pic>
    </p:spTree>
    <p:extLst>
      <p:ext uri="{BB962C8B-B14F-4D97-AF65-F5344CB8AC3E}">
        <p14:creationId xmlns:p14="http://schemas.microsoft.com/office/powerpoint/2010/main" val="8298199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Progress</a:t>
            </a:r>
            <a:endParaRPr lang="en-GB" dirty="0"/>
          </a:p>
        </p:txBody>
      </p:sp>
      <p:sp>
        <p:nvSpPr>
          <p:cNvPr id="3" name="Content Placeholder 2"/>
          <p:cNvSpPr>
            <a:spLocks noGrp="1"/>
          </p:cNvSpPr>
          <p:nvPr>
            <p:ph idx="1"/>
          </p:nvPr>
        </p:nvSpPr>
        <p:spPr>
          <a:xfrm>
            <a:off x="838200" y="1524000"/>
            <a:ext cx="10515600" cy="5084618"/>
          </a:xfrm>
        </p:spPr>
        <p:txBody>
          <a:bodyPr>
            <a:normAutofit/>
          </a:bodyPr>
          <a:lstStyle/>
          <a:p>
            <a:r>
              <a:rPr lang="en-GB" dirty="0" smtClean="0"/>
              <a:t>The new expectations of pupils in Year 6 means it is impossible to assess children’s progress based on the old system of levels.</a:t>
            </a:r>
          </a:p>
          <a:p>
            <a:r>
              <a:rPr lang="en-GB" dirty="0" smtClean="0"/>
              <a:t>Historically, children who were writing to a </a:t>
            </a:r>
            <a:r>
              <a:rPr lang="en-GB" dirty="0"/>
              <a:t>l</a:t>
            </a:r>
            <a:r>
              <a:rPr lang="en-GB" dirty="0" smtClean="0"/>
              <a:t>evel 4b* at the end of Year 5, would be expected to achieve two sub-levels progress and achieve a level 5 at the end of Year 6. Within this teacher judgement, they may have scored highly with good composition and effect, but might have struggled with the use of wider punctuation. </a:t>
            </a:r>
          </a:p>
          <a:p>
            <a:r>
              <a:rPr lang="en-GB" dirty="0" smtClean="0"/>
              <a:t>However, the new expectations mean that we now have to apply a ‘secure-fit’ model which means that if your child fails to show secure use of a semi-colon for example, they </a:t>
            </a:r>
            <a:r>
              <a:rPr lang="en-GB" b="1" u="sng" dirty="0" smtClean="0"/>
              <a:t>cannot</a:t>
            </a:r>
            <a:r>
              <a:rPr lang="en-GB" dirty="0"/>
              <a:t> </a:t>
            </a:r>
            <a:r>
              <a:rPr lang="en-GB" dirty="0" smtClean="0"/>
              <a:t>be considered to be at age related expectations.</a:t>
            </a:r>
          </a:p>
          <a:p>
            <a:pPr marL="0" indent="0">
              <a:buNone/>
            </a:pPr>
            <a:r>
              <a:rPr lang="en-GB" dirty="0" smtClean="0"/>
              <a:t>*(national average at </a:t>
            </a:r>
            <a:r>
              <a:rPr lang="en-GB" dirty="0"/>
              <a:t>the end of Year 6)</a:t>
            </a:r>
          </a:p>
        </p:txBody>
      </p:sp>
      <p:pic>
        <p:nvPicPr>
          <p:cNvPr id="4" name="Picture 3"/>
          <p:cNvPicPr>
            <a:picLocks noChangeAspect="1"/>
          </p:cNvPicPr>
          <p:nvPr/>
        </p:nvPicPr>
        <p:blipFill>
          <a:blip r:embed="rId2"/>
          <a:stretch>
            <a:fillRect/>
          </a:stretch>
        </p:blipFill>
        <p:spPr>
          <a:xfrm flipH="1">
            <a:off x="10485670" y="203987"/>
            <a:ext cx="1345598" cy="1320014"/>
          </a:xfrm>
          <a:prstGeom prst="rect">
            <a:avLst/>
          </a:prstGeom>
        </p:spPr>
      </p:pic>
    </p:spTree>
    <p:extLst>
      <p:ext uri="{BB962C8B-B14F-4D97-AF65-F5344CB8AC3E}">
        <p14:creationId xmlns:p14="http://schemas.microsoft.com/office/powerpoint/2010/main" val="13999647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Progress</a:t>
            </a:r>
            <a:endParaRPr lang="en-GB" dirty="0"/>
          </a:p>
        </p:txBody>
      </p:sp>
      <p:sp>
        <p:nvSpPr>
          <p:cNvPr id="3" name="Content Placeholder 2"/>
          <p:cNvSpPr>
            <a:spLocks noGrp="1"/>
          </p:cNvSpPr>
          <p:nvPr>
            <p:ph idx="1"/>
          </p:nvPr>
        </p:nvSpPr>
        <p:spPr>
          <a:xfrm>
            <a:off x="838200" y="1524000"/>
            <a:ext cx="10515600" cy="5084618"/>
          </a:xfrm>
        </p:spPr>
        <p:txBody>
          <a:bodyPr>
            <a:normAutofit/>
          </a:bodyPr>
          <a:lstStyle/>
          <a:p>
            <a:r>
              <a:rPr lang="en-GB" dirty="0" smtClean="0"/>
              <a:t>This change from ‘best-fit’ to ‘secure-fit’ has huge implications for the progress of our children.</a:t>
            </a:r>
          </a:p>
          <a:p>
            <a:r>
              <a:rPr lang="en-GB" dirty="0" smtClean="0"/>
              <a:t>It’s worth stating that, like all schools across the country, we have been basing our predictions of progress and attainment on your child achieving age related (which we were led to believe was the historical level 4b). </a:t>
            </a:r>
            <a:r>
              <a:rPr lang="en-GB" dirty="0"/>
              <a:t>F</a:t>
            </a:r>
            <a:r>
              <a:rPr lang="en-GB" dirty="0" smtClean="0"/>
              <a:t>ollowing clarification, which was due in January but received in March - the goal-posts have changed and expectations are stricter.   </a:t>
            </a:r>
          </a:p>
          <a:p>
            <a:pPr marL="0" indent="0">
              <a:buNone/>
            </a:pPr>
            <a:endParaRPr lang="en-GB" dirty="0" smtClean="0"/>
          </a:p>
          <a:p>
            <a:pPr marL="0" indent="0" algn="ctr">
              <a:buNone/>
            </a:pPr>
            <a:r>
              <a:rPr lang="en-GB" dirty="0" smtClean="0"/>
              <a:t>Any questions?</a:t>
            </a:r>
          </a:p>
        </p:txBody>
      </p:sp>
      <p:pic>
        <p:nvPicPr>
          <p:cNvPr id="4" name="Picture 3"/>
          <p:cNvPicPr>
            <a:picLocks noChangeAspect="1"/>
          </p:cNvPicPr>
          <p:nvPr/>
        </p:nvPicPr>
        <p:blipFill>
          <a:blip r:embed="rId2"/>
          <a:stretch>
            <a:fillRect/>
          </a:stretch>
        </p:blipFill>
        <p:spPr>
          <a:xfrm flipH="1">
            <a:off x="10485670" y="203987"/>
            <a:ext cx="1345598" cy="1320014"/>
          </a:xfrm>
          <a:prstGeom prst="rect">
            <a:avLst/>
          </a:prstGeom>
        </p:spPr>
      </p:pic>
    </p:spTree>
    <p:extLst>
      <p:ext uri="{BB962C8B-B14F-4D97-AF65-F5344CB8AC3E}">
        <p14:creationId xmlns:p14="http://schemas.microsoft.com/office/powerpoint/2010/main" val="16432138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End of Key Stage 2 </a:t>
            </a:r>
            <a:br>
              <a:rPr lang="en-GB" dirty="0" smtClean="0"/>
            </a:br>
            <a:r>
              <a:rPr lang="en-GB" dirty="0" smtClean="0"/>
              <a:t>Maths expectations</a:t>
            </a:r>
            <a:endParaRPr lang="en-GB" dirty="0"/>
          </a:p>
        </p:txBody>
      </p:sp>
      <p:pic>
        <p:nvPicPr>
          <p:cNvPr id="4" name="Picture 3"/>
          <p:cNvPicPr>
            <a:picLocks noChangeAspect="1"/>
          </p:cNvPicPr>
          <p:nvPr/>
        </p:nvPicPr>
        <p:blipFill>
          <a:blip r:embed="rId2"/>
          <a:stretch>
            <a:fillRect/>
          </a:stretch>
        </p:blipFill>
        <p:spPr>
          <a:xfrm flipH="1">
            <a:off x="10278534" y="203986"/>
            <a:ext cx="1552735" cy="1523213"/>
          </a:xfrm>
          <a:prstGeom prst="rect">
            <a:avLst/>
          </a:prstGeom>
        </p:spPr>
      </p:pic>
    </p:spTree>
    <p:extLst>
      <p:ext uri="{BB962C8B-B14F-4D97-AF65-F5344CB8AC3E}">
        <p14:creationId xmlns:p14="http://schemas.microsoft.com/office/powerpoint/2010/main" val="3605931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882431" y="1074190"/>
            <a:ext cx="9144000" cy="4427537"/>
          </a:xfrm>
        </p:spPr>
        <p:txBody>
          <a:bodyPr>
            <a:noAutofit/>
          </a:bodyPr>
          <a:lstStyle/>
          <a:p>
            <a:r>
              <a:rPr lang="en-GB" sz="1800" dirty="0" smtClean="0">
                <a:latin typeface="Comic Sans MS" panose="030F0702030302020204" pitchFamily="66" charset="0"/>
              </a:rPr>
              <a:t>                                               Assessment and Reporting</a:t>
            </a:r>
            <a:br>
              <a:rPr lang="en-GB" sz="1800" dirty="0" smtClean="0">
                <a:latin typeface="Comic Sans MS" panose="030F0702030302020204" pitchFamily="66" charset="0"/>
              </a:rPr>
            </a:br>
            <a:r>
              <a:rPr lang="en-GB" sz="1800" dirty="0" smtClean="0">
                <a:latin typeface="Comic Sans MS" panose="030F0702030302020204" pitchFamily="66" charset="0"/>
              </a:rPr>
              <a:t/>
            </a:r>
            <a:br>
              <a:rPr lang="en-GB" sz="1800" dirty="0" smtClean="0">
                <a:latin typeface="Comic Sans MS" panose="030F0702030302020204" pitchFamily="66" charset="0"/>
              </a:rPr>
            </a:br>
            <a:r>
              <a:rPr lang="en-GB" sz="1800" dirty="0" smtClean="0">
                <a:latin typeface="Comic Sans MS" panose="030F0702030302020204" pitchFamily="66" charset="0"/>
              </a:rPr>
              <a:t>• </a:t>
            </a:r>
            <a:r>
              <a:rPr lang="en-GB" sz="2000" dirty="0" smtClean="0">
                <a:latin typeface="Comic Sans MS" panose="030F0702030302020204" pitchFamily="66" charset="0"/>
              </a:rPr>
              <a:t>‘Old’ national curriculum levels (e.g. Level 3, 4, 5) have now been abolished, as set out in the government guidelines.</a:t>
            </a:r>
            <a:br>
              <a:rPr lang="en-GB" sz="2000" dirty="0" smtClean="0">
                <a:latin typeface="Comic Sans MS" panose="030F0702030302020204" pitchFamily="66" charset="0"/>
              </a:rPr>
            </a:br>
            <a:r>
              <a:rPr lang="en-GB" sz="2000" dirty="0" smtClean="0">
                <a:latin typeface="Comic Sans MS" panose="030F0702030302020204" pitchFamily="66" charset="0"/>
              </a:rPr>
              <a:t/>
            </a:r>
            <a:br>
              <a:rPr lang="en-GB" sz="2000" dirty="0" smtClean="0">
                <a:latin typeface="Comic Sans MS" panose="030F0702030302020204" pitchFamily="66" charset="0"/>
              </a:rPr>
            </a:br>
            <a:r>
              <a:rPr lang="en-GB" sz="2000" dirty="0" smtClean="0">
                <a:latin typeface="Comic Sans MS" panose="030F0702030302020204" pitchFamily="66" charset="0"/>
              </a:rPr>
              <a:t>• From 2016, test scores will be reported as ‘scaled scores’.</a:t>
            </a:r>
            <a:br>
              <a:rPr lang="en-GB" sz="2000" dirty="0" smtClean="0">
                <a:latin typeface="Comic Sans MS" panose="030F0702030302020204" pitchFamily="66" charset="0"/>
              </a:rPr>
            </a:br>
            <a:r>
              <a:rPr lang="en-GB" sz="2000" dirty="0" smtClean="0">
                <a:latin typeface="Comic Sans MS" panose="030F0702030302020204" pitchFamily="66" charset="0"/>
              </a:rPr>
              <a:t/>
            </a:r>
            <a:br>
              <a:rPr lang="en-GB" sz="2000" dirty="0" smtClean="0">
                <a:latin typeface="Comic Sans MS" panose="030F0702030302020204" pitchFamily="66" charset="0"/>
              </a:rPr>
            </a:br>
            <a:r>
              <a:rPr lang="en-GB" sz="2000" dirty="0" smtClean="0">
                <a:latin typeface="Comic Sans MS" panose="030F0702030302020204" pitchFamily="66" charset="0"/>
              </a:rPr>
              <a:t>• This means it is very difficult to compare the assessment of a previous year with the current year.</a:t>
            </a:r>
            <a:br>
              <a:rPr lang="en-GB" sz="2000" dirty="0" smtClean="0">
                <a:latin typeface="Comic Sans MS" panose="030F0702030302020204" pitchFamily="66" charset="0"/>
              </a:rPr>
            </a:br>
            <a:r>
              <a:rPr lang="en-GB" sz="2000" dirty="0" smtClean="0">
                <a:latin typeface="Comic Sans MS" panose="030F0702030302020204" pitchFamily="66" charset="0"/>
              </a:rPr>
              <a:t/>
            </a:r>
            <a:br>
              <a:rPr lang="en-GB" sz="2000" dirty="0" smtClean="0">
                <a:latin typeface="Comic Sans MS" panose="030F0702030302020204" pitchFamily="66" charset="0"/>
              </a:rPr>
            </a:br>
            <a:r>
              <a:rPr lang="en-GB" sz="2000" dirty="0" smtClean="0">
                <a:latin typeface="Comic Sans MS" panose="030F0702030302020204" pitchFamily="66" charset="0"/>
              </a:rPr>
              <a:t>• Your child will still be taught with the highest expectations and cover all</a:t>
            </a:r>
            <a:br>
              <a:rPr lang="en-GB" sz="2000" dirty="0" smtClean="0">
                <a:latin typeface="Comic Sans MS" panose="030F0702030302020204" pitchFamily="66" charset="0"/>
              </a:rPr>
            </a:br>
            <a:r>
              <a:rPr lang="en-GB" sz="2000" dirty="0" smtClean="0">
                <a:latin typeface="Comic Sans MS" panose="030F0702030302020204" pitchFamily="66" charset="0"/>
              </a:rPr>
              <a:t>required elements of the curriculum, similar to previous years.</a:t>
            </a:r>
            <a:br>
              <a:rPr lang="en-GB" sz="2000" dirty="0" smtClean="0">
                <a:latin typeface="Comic Sans MS" panose="030F0702030302020204" pitchFamily="66" charset="0"/>
              </a:rPr>
            </a:br>
            <a:r>
              <a:rPr lang="en-GB" sz="2000" dirty="0" smtClean="0">
                <a:latin typeface="Comic Sans MS" panose="030F0702030302020204" pitchFamily="66" charset="0"/>
              </a:rPr>
              <a:t/>
            </a:r>
            <a:br>
              <a:rPr lang="en-GB" sz="2000" dirty="0" smtClean="0">
                <a:latin typeface="Comic Sans MS" panose="030F0702030302020204" pitchFamily="66" charset="0"/>
              </a:rPr>
            </a:br>
            <a:r>
              <a:rPr lang="en-GB" sz="2000" dirty="0" smtClean="0">
                <a:latin typeface="Comic Sans MS" panose="030F0702030302020204" pitchFamily="66" charset="0"/>
              </a:rPr>
              <a:t>• The new curriculum is more rigorous and sets high expectations which all schools have had to work hard to meet since the beginning of last year.</a:t>
            </a:r>
            <a:endParaRPr lang="en-GB" sz="2000" dirty="0">
              <a:latin typeface="Comic Sans MS" panose="030F0702030302020204" pitchFamily="66" charset="0"/>
            </a:endParaRPr>
          </a:p>
        </p:txBody>
      </p:sp>
      <p:pic>
        <p:nvPicPr>
          <p:cNvPr id="3" name="Picture 2"/>
          <p:cNvPicPr>
            <a:picLocks noChangeAspect="1"/>
          </p:cNvPicPr>
          <p:nvPr/>
        </p:nvPicPr>
        <p:blipFill>
          <a:blip r:embed="rId2"/>
          <a:stretch>
            <a:fillRect/>
          </a:stretch>
        </p:blipFill>
        <p:spPr>
          <a:xfrm flipH="1">
            <a:off x="10278534" y="203986"/>
            <a:ext cx="1552735" cy="1523213"/>
          </a:xfrm>
          <a:prstGeom prst="rect">
            <a:avLst/>
          </a:prstGeom>
        </p:spPr>
      </p:pic>
    </p:spTree>
    <p:extLst>
      <p:ext uri="{BB962C8B-B14F-4D97-AF65-F5344CB8AC3E}">
        <p14:creationId xmlns:p14="http://schemas.microsoft.com/office/powerpoint/2010/main" val="1148323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51640" y="357538"/>
            <a:ext cx="11030609" cy="6001643"/>
          </a:xfrm>
          <a:prstGeom prst="rect">
            <a:avLst/>
          </a:prstGeom>
        </p:spPr>
        <p:txBody>
          <a:bodyPr wrap="square">
            <a:spAutoFit/>
          </a:bodyPr>
          <a:lstStyle/>
          <a:p>
            <a:r>
              <a:rPr lang="en-GB" dirty="0" smtClean="0"/>
              <a:t>• </a:t>
            </a:r>
            <a:r>
              <a:rPr lang="en-GB" sz="2400" dirty="0" smtClean="0">
                <a:latin typeface="Comic Sans MS" panose="030F0702030302020204" pitchFamily="66" charset="0"/>
              </a:rPr>
              <a:t>The Mathematics tests have changed this year.</a:t>
            </a:r>
          </a:p>
          <a:p>
            <a:endParaRPr lang="en-GB" sz="2400" dirty="0" smtClean="0">
              <a:latin typeface="Comic Sans MS" panose="030F0702030302020204" pitchFamily="66" charset="0"/>
            </a:endParaRPr>
          </a:p>
          <a:p>
            <a:r>
              <a:rPr lang="en-GB" sz="2400" dirty="0" smtClean="0">
                <a:latin typeface="Comic Sans MS" panose="030F0702030302020204" pitchFamily="66" charset="0"/>
              </a:rPr>
              <a:t>• Children will sit three tests: Paper 1, Paper 2 and Paper 3.</a:t>
            </a:r>
          </a:p>
          <a:p>
            <a:endParaRPr lang="en-GB" sz="2400" dirty="0" smtClean="0">
              <a:latin typeface="Comic Sans MS" panose="030F0702030302020204" pitchFamily="66" charset="0"/>
            </a:endParaRPr>
          </a:p>
          <a:p>
            <a:r>
              <a:rPr lang="en-GB" sz="2400" dirty="0" smtClean="0">
                <a:latin typeface="Comic Sans MS" panose="030F0702030302020204" pitchFamily="66" charset="0"/>
              </a:rPr>
              <a:t>• Paper 1 is for ‘Arithmetic’ lasting for 30 minutes, covering calculation methods for all operations, including use of fractions, percentages and decimals.</a:t>
            </a:r>
          </a:p>
          <a:p>
            <a:endParaRPr lang="en-GB" sz="2400" dirty="0" smtClean="0">
              <a:latin typeface="Comic Sans MS" panose="030F0702030302020204" pitchFamily="66" charset="0"/>
            </a:endParaRPr>
          </a:p>
          <a:p>
            <a:r>
              <a:rPr lang="en-GB" sz="2400" dirty="0" smtClean="0">
                <a:latin typeface="Comic Sans MS" panose="030F0702030302020204" pitchFamily="66" charset="0"/>
              </a:rPr>
              <a:t>• Questions gradually increase in difficulty. Not all children will be expected to access some of the more difficult questions later in the paper.</a:t>
            </a:r>
          </a:p>
          <a:p>
            <a:endParaRPr lang="en-GB" sz="2400" dirty="0" smtClean="0">
              <a:latin typeface="Comic Sans MS" panose="030F0702030302020204" pitchFamily="66" charset="0"/>
            </a:endParaRPr>
          </a:p>
          <a:p>
            <a:r>
              <a:rPr lang="en-GB" sz="2400" dirty="0" smtClean="0">
                <a:latin typeface="Comic Sans MS" panose="030F0702030302020204" pitchFamily="66" charset="0"/>
              </a:rPr>
              <a:t>• Papers 2 and 3 cover ‘Problem Solving and Reasoning’, each lasting for 40</a:t>
            </a:r>
          </a:p>
          <a:p>
            <a:r>
              <a:rPr lang="en-GB" sz="2400" dirty="0" smtClean="0">
                <a:latin typeface="Comic Sans MS" panose="030F0702030302020204" pitchFamily="66" charset="0"/>
              </a:rPr>
              <a:t>minutes.</a:t>
            </a:r>
          </a:p>
          <a:p>
            <a:endParaRPr lang="en-GB" sz="2400" dirty="0" smtClean="0">
              <a:latin typeface="Comic Sans MS" panose="030F0702030302020204" pitchFamily="66" charset="0"/>
            </a:endParaRPr>
          </a:p>
          <a:p>
            <a:r>
              <a:rPr lang="en-GB" sz="2400" dirty="0" smtClean="0">
                <a:latin typeface="Comic Sans MS" panose="030F0702030302020204" pitchFamily="66" charset="0"/>
              </a:rPr>
              <a:t>• Pupils will still require calculation skills but will need to answer questions in</a:t>
            </a:r>
          </a:p>
          <a:p>
            <a:r>
              <a:rPr lang="en-GB" sz="2400" dirty="0" smtClean="0">
                <a:latin typeface="Comic Sans MS" panose="030F0702030302020204" pitchFamily="66" charset="0"/>
              </a:rPr>
              <a:t>context and decide what is required to find a solution.</a:t>
            </a:r>
            <a:endParaRPr lang="en-GB" sz="2400" dirty="0">
              <a:latin typeface="Comic Sans MS" panose="030F0702030302020204" pitchFamily="66" charset="0"/>
            </a:endParaRPr>
          </a:p>
        </p:txBody>
      </p:sp>
      <p:pic>
        <p:nvPicPr>
          <p:cNvPr id="4" name="Picture 3"/>
          <p:cNvPicPr>
            <a:picLocks noChangeAspect="1"/>
          </p:cNvPicPr>
          <p:nvPr/>
        </p:nvPicPr>
        <p:blipFill>
          <a:blip r:embed="rId2"/>
          <a:stretch>
            <a:fillRect/>
          </a:stretch>
        </p:blipFill>
        <p:spPr>
          <a:xfrm flipH="1">
            <a:off x="10278534" y="203986"/>
            <a:ext cx="1552735" cy="1523213"/>
          </a:xfrm>
          <a:prstGeom prst="rect">
            <a:avLst/>
          </a:prstGeom>
        </p:spPr>
      </p:pic>
    </p:spTree>
    <p:extLst>
      <p:ext uri="{BB962C8B-B14F-4D97-AF65-F5344CB8AC3E}">
        <p14:creationId xmlns:p14="http://schemas.microsoft.com/office/powerpoint/2010/main" val="12397409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flipH="1">
            <a:off x="10278534" y="203986"/>
            <a:ext cx="1552735" cy="1523213"/>
          </a:xfrm>
          <a:prstGeom prst="rect">
            <a:avLst/>
          </a:prstGeom>
        </p:spPr>
      </p:pic>
      <p:sp>
        <p:nvSpPr>
          <p:cNvPr id="3" name="Rectangle 2"/>
          <p:cNvSpPr/>
          <p:nvPr/>
        </p:nvSpPr>
        <p:spPr>
          <a:xfrm>
            <a:off x="236481" y="390549"/>
            <a:ext cx="11004331" cy="6001643"/>
          </a:xfrm>
          <a:prstGeom prst="rect">
            <a:avLst/>
          </a:prstGeom>
        </p:spPr>
        <p:txBody>
          <a:bodyPr wrap="square">
            <a:spAutoFit/>
          </a:bodyPr>
          <a:lstStyle/>
          <a:p>
            <a:r>
              <a:rPr lang="en-GB" sz="2400" dirty="0">
                <a:latin typeface="Comic Sans MS" panose="030F0702030302020204" pitchFamily="66" charset="0"/>
              </a:rPr>
              <a:t>Interim Teacher Assessment 2016</a:t>
            </a:r>
          </a:p>
          <a:p>
            <a:r>
              <a:rPr lang="en-GB" sz="2400" dirty="0">
                <a:latin typeface="Comic Sans MS" panose="030F0702030302020204" pitchFamily="66" charset="0"/>
              </a:rPr>
              <a:t>Working at the expected standard</a:t>
            </a:r>
          </a:p>
          <a:p>
            <a:r>
              <a:rPr lang="en-GB" sz="2400" dirty="0">
                <a:latin typeface="Comic Sans MS" panose="030F0702030302020204" pitchFamily="66" charset="0"/>
              </a:rPr>
              <a:t>• The pupil can demonstrate an understanding of place value, including</a:t>
            </a:r>
          </a:p>
          <a:p>
            <a:r>
              <a:rPr lang="en-GB" sz="2400" dirty="0" smtClean="0">
                <a:latin typeface="Comic Sans MS" panose="030F0702030302020204" pitchFamily="66" charset="0"/>
              </a:rPr>
              <a:t>   large </a:t>
            </a:r>
            <a:r>
              <a:rPr lang="en-GB" sz="2400" dirty="0">
                <a:latin typeface="Comic Sans MS" panose="030F0702030302020204" pitchFamily="66" charset="0"/>
              </a:rPr>
              <a:t>numbers and decimals (e.g. what is the value of the ‘7’ in 276,541?;</a:t>
            </a:r>
          </a:p>
          <a:p>
            <a:r>
              <a:rPr lang="en-GB" sz="2400" dirty="0" smtClean="0">
                <a:latin typeface="Comic Sans MS" panose="030F0702030302020204" pitchFamily="66" charset="0"/>
              </a:rPr>
              <a:t>   find </a:t>
            </a:r>
            <a:r>
              <a:rPr lang="en-GB" sz="2400" dirty="0">
                <a:latin typeface="Comic Sans MS" panose="030F0702030302020204" pitchFamily="66" charset="0"/>
              </a:rPr>
              <a:t>the difference between the largest and smallest whole numbers that</a:t>
            </a:r>
          </a:p>
          <a:p>
            <a:r>
              <a:rPr lang="en-GB" sz="2400" dirty="0" smtClean="0">
                <a:latin typeface="Comic Sans MS" panose="030F0702030302020204" pitchFamily="66" charset="0"/>
              </a:rPr>
              <a:t>   can </a:t>
            </a:r>
            <a:r>
              <a:rPr lang="en-GB" sz="2400" dirty="0">
                <a:latin typeface="Comic Sans MS" panose="030F0702030302020204" pitchFamily="66" charset="0"/>
              </a:rPr>
              <a:t>be made from using three digits; 8.09 = 8 + 9?; 28.13 = 28 + + 0.03).</a:t>
            </a:r>
          </a:p>
          <a:p>
            <a:r>
              <a:rPr lang="en-GB" sz="2400" dirty="0">
                <a:latin typeface="Comic Sans MS" panose="030F0702030302020204" pitchFamily="66" charset="0"/>
              </a:rPr>
              <a:t>• The pupil can calculate mentally, using efficient strategies such as</a:t>
            </a:r>
          </a:p>
          <a:p>
            <a:r>
              <a:rPr lang="en-GB" sz="2400" dirty="0" smtClean="0">
                <a:latin typeface="Comic Sans MS" panose="030F0702030302020204" pitchFamily="66" charset="0"/>
              </a:rPr>
              <a:t>   manipulating </a:t>
            </a:r>
            <a:r>
              <a:rPr lang="en-GB" sz="2400" dirty="0">
                <a:latin typeface="Comic Sans MS" panose="030F0702030302020204" pitchFamily="66" charset="0"/>
              </a:rPr>
              <a:t>expressions using commutative and distributive properties</a:t>
            </a:r>
          </a:p>
          <a:p>
            <a:r>
              <a:rPr lang="en-GB" sz="2400" dirty="0" smtClean="0">
                <a:latin typeface="Comic Sans MS" panose="030F0702030302020204" pitchFamily="66" charset="0"/>
              </a:rPr>
              <a:t>   to </a:t>
            </a:r>
            <a:r>
              <a:rPr lang="en-GB" sz="2400" dirty="0">
                <a:latin typeface="Comic Sans MS" panose="030F0702030302020204" pitchFamily="66" charset="0"/>
              </a:rPr>
              <a:t>simplify the calculation (e.g. 53 – 82 + 47 = 53 + 47 – 82 = 100 – 82 =</a:t>
            </a:r>
          </a:p>
          <a:p>
            <a:r>
              <a:rPr lang="en-GB" sz="2400" dirty="0" smtClean="0">
                <a:latin typeface="Comic Sans MS" panose="030F0702030302020204" pitchFamily="66" charset="0"/>
              </a:rPr>
              <a:t>   18</a:t>
            </a:r>
            <a:r>
              <a:rPr lang="en-GB" sz="2400" dirty="0">
                <a:latin typeface="Comic Sans MS" panose="030F0702030302020204" pitchFamily="66" charset="0"/>
              </a:rPr>
              <a:t>; 20 × 7 × 5 = 20 × 5 × 7 = 100 × 7 = 700; 53 ÷ 7 + 3 ÷ 7 = (53 +3) ÷ 7</a:t>
            </a:r>
          </a:p>
          <a:p>
            <a:r>
              <a:rPr lang="en-GB" sz="2400" dirty="0" smtClean="0">
                <a:latin typeface="Comic Sans MS" panose="030F0702030302020204" pitchFamily="66" charset="0"/>
              </a:rPr>
              <a:t>   = </a:t>
            </a:r>
            <a:r>
              <a:rPr lang="en-GB" sz="2400" dirty="0">
                <a:latin typeface="Comic Sans MS" panose="030F0702030302020204" pitchFamily="66" charset="0"/>
              </a:rPr>
              <a:t>56 ÷ 7 = 8).</a:t>
            </a:r>
          </a:p>
          <a:p>
            <a:r>
              <a:rPr lang="en-GB" sz="2400" dirty="0">
                <a:latin typeface="Comic Sans MS" panose="030F0702030302020204" pitchFamily="66" charset="0"/>
              </a:rPr>
              <a:t>• The pupil can use formal methods to solve multi-step problems (e.g. find</a:t>
            </a:r>
          </a:p>
          <a:p>
            <a:r>
              <a:rPr lang="en-GB" sz="2400" dirty="0" smtClean="0">
                <a:latin typeface="Comic Sans MS" panose="030F0702030302020204" pitchFamily="66" charset="0"/>
              </a:rPr>
              <a:t>   the </a:t>
            </a:r>
            <a:r>
              <a:rPr lang="en-GB" sz="2400" dirty="0">
                <a:latin typeface="Comic Sans MS" panose="030F0702030302020204" pitchFamily="66" charset="0"/>
              </a:rPr>
              <a:t>change from £20 for three items that cost £1.24, £7.92 and £2.55; </a:t>
            </a:r>
            <a:r>
              <a:rPr lang="en-GB" sz="2400" dirty="0" smtClean="0">
                <a:latin typeface="Comic Sans MS" panose="030F0702030302020204" pitchFamily="66" charset="0"/>
              </a:rPr>
              <a:t>   </a:t>
            </a:r>
          </a:p>
          <a:p>
            <a:r>
              <a:rPr lang="en-GB" sz="2400" dirty="0">
                <a:latin typeface="Comic Sans MS" panose="030F0702030302020204" pitchFamily="66" charset="0"/>
              </a:rPr>
              <a:t> </a:t>
            </a:r>
            <a:r>
              <a:rPr lang="en-GB" sz="2400" dirty="0" smtClean="0">
                <a:latin typeface="Comic Sans MS" panose="030F0702030302020204" pitchFamily="66" charset="0"/>
              </a:rPr>
              <a:t>  a roll </a:t>
            </a:r>
            <a:r>
              <a:rPr lang="en-GB" sz="2400" dirty="0">
                <a:latin typeface="Comic Sans MS" panose="030F0702030302020204" pitchFamily="66" charset="0"/>
              </a:rPr>
              <a:t>of material is 6m long: how much is left when 5 pieces of 1.15m are</a:t>
            </a:r>
          </a:p>
          <a:p>
            <a:r>
              <a:rPr lang="en-GB" sz="2400" dirty="0" smtClean="0">
                <a:latin typeface="Comic Sans MS" panose="030F0702030302020204" pitchFamily="66" charset="0"/>
              </a:rPr>
              <a:t>   cut </a:t>
            </a:r>
            <a:r>
              <a:rPr lang="en-GB" sz="2400" dirty="0">
                <a:latin typeface="Comic Sans MS" panose="030F0702030302020204" pitchFamily="66" charset="0"/>
              </a:rPr>
              <a:t>from the roll?; a bottle of drink is 1.5 litres, how many cups of</a:t>
            </a:r>
          </a:p>
          <a:p>
            <a:r>
              <a:rPr lang="en-GB" sz="2400" dirty="0" smtClean="0">
                <a:latin typeface="Comic Sans MS" panose="030F0702030302020204" pitchFamily="66" charset="0"/>
              </a:rPr>
              <a:t>   175ml </a:t>
            </a:r>
            <a:r>
              <a:rPr lang="en-GB" sz="2400" dirty="0">
                <a:latin typeface="Comic Sans MS" panose="030F0702030302020204" pitchFamily="66" charset="0"/>
              </a:rPr>
              <a:t>can be filled from the bottle, and how much drink is left?). </a:t>
            </a:r>
          </a:p>
        </p:txBody>
      </p:sp>
    </p:spTree>
    <p:extLst>
      <p:ext uri="{BB962C8B-B14F-4D97-AF65-F5344CB8AC3E}">
        <p14:creationId xmlns:p14="http://schemas.microsoft.com/office/powerpoint/2010/main" val="22791887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flipH="1">
            <a:off x="10278534" y="203986"/>
            <a:ext cx="1552735" cy="1523213"/>
          </a:xfrm>
          <a:prstGeom prst="rect">
            <a:avLst/>
          </a:prstGeom>
        </p:spPr>
      </p:pic>
      <p:sp>
        <p:nvSpPr>
          <p:cNvPr id="3" name="Rectangle 2"/>
          <p:cNvSpPr/>
          <p:nvPr/>
        </p:nvSpPr>
        <p:spPr>
          <a:xfrm>
            <a:off x="504495" y="313604"/>
            <a:ext cx="11303876" cy="6001643"/>
          </a:xfrm>
          <a:prstGeom prst="rect">
            <a:avLst/>
          </a:prstGeom>
        </p:spPr>
        <p:txBody>
          <a:bodyPr wrap="square">
            <a:spAutoFit/>
          </a:bodyPr>
          <a:lstStyle/>
          <a:p>
            <a:pPr marL="285750" indent="-285750">
              <a:buFont typeface="Arial" panose="020B0604020202020204" pitchFamily="34" charset="0"/>
              <a:buChar char="•"/>
            </a:pPr>
            <a:r>
              <a:rPr lang="en-GB" dirty="0"/>
              <a:t> </a:t>
            </a:r>
            <a:r>
              <a:rPr lang="en-GB" sz="2400" dirty="0">
                <a:latin typeface="Comic Sans MS" panose="030F0702030302020204" pitchFamily="66" charset="0"/>
              </a:rPr>
              <a:t>The pupil can recognise the relationship between fractions, </a:t>
            </a:r>
            <a:endParaRPr lang="en-GB" sz="2400" dirty="0" smtClean="0">
              <a:latin typeface="Comic Sans MS" panose="030F0702030302020204" pitchFamily="66" charset="0"/>
            </a:endParaRPr>
          </a:p>
          <a:p>
            <a:r>
              <a:rPr lang="en-GB" sz="2400" dirty="0">
                <a:latin typeface="Comic Sans MS" panose="030F0702030302020204" pitchFamily="66" charset="0"/>
              </a:rPr>
              <a:t> </a:t>
            </a:r>
            <a:r>
              <a:rPr lang="en-GB" sz="2400" dirty="0" smtClean="0">
                <a:latin typeface="Comic Sans MS" panose="030F0702030302020204" pitchFamily="66" charset="0"/>
              </a:rPr>
              <a:t>   decimals and percentages </a:t>
            </a:r>
            <a:r>
              <a:rPr lang="en-GB" sz="2400" dirty="0">
                <a:latin typeface="Comic Sans MS" panose="030F0702030302020204" pitchFamily="66" charset="0"/>
              </a:rPr>
              <a:t>and can express them as equivalent </a:t>
            </a:r>
            <a:endParaRPr lang="en-GB" sz="2400" dirty="0" smtClean="0">
              <a:latin typeface="Comic Sans MS" panose="030F0702030302020204" pitchFamily="66" charset="0"/>
            </a:endParaRPr>
          </a:p>
          <a:p>
            <a:r>
              <a:rPr lang="en-GB" sz="2400" dirty="0">
                <a:latin typeface="Comic Sans MS" panose="030F0702030302020204" pitchFamily="66" charset="0"/>
              </a:rPr>
              <a:t> </a:t>
            </a:r>
            <a:r>
              <a:rPr lang="en-GB" sz="2400" dirty="0" smtClean="0">
                <a:latin typeface="Comic Sans MS" panose="030F0702030302020204" pitchFamily="66" charset="0"/>
              </a:rPr>
              <a:t>   quantities (</a:t>
            </a:r>
            <a:r>
              <a:rPr lang="en-GB" sz="2400" dirty="0">
                <a:latin typeface="Comic Sans MS" panose="030F0702030302020204" pitchFamily="66" charset="0"/>
              </a:rPr>
              <a:t>e.g. </a:t>
            </a:r>
            <a:r>
              <a:rPr lang="en-GB" sz="2400" dirty="0" smtClean="0">
                <a:latin typeface="Comic Sans MS" panose="030F0702030302020204" pitchFamily="66" charset="0"/>
              </a:rPr>
              <a:t>one piece </a:t>
            </a:r>
            <a:r>
              <a:rPr lang="en-GB" sz="2400" dirty="0">
                <a:latin typeface="Comic Sans MS" panose="030F0702030302020204" pitchFamily="66" charset="0"/>
              </a:rPr>
              <a:t>of cake that has been cut into 5 equal </a:t>
            </a:r>
            <a:endParaRPr lang="en-GB" sz="2400" dirty="0" smtClean="0">
              <a:latin typeface="Comic Sans MS" panose="030F0702030302020204" pitchFamily="66" charset="0"/>
            </a:endParaRPr>
          </a:p>
          <a:p>
            <a:r>
              <a:rPr lang="en-GB" sz="2400" dirty="0">
                <a:latin typeface="Comic Sans MS" panose="030F0702030302020204" pitchFamily="66" charset="0"/>
              </a:rPr>
              <a:t> </a:t>
            </a:r>
            <a:r>
              <a:rPr lang="en-GB" sz="2400" dirty="0" smtClean="0">
                <a:latin typeface="Comic Sans MS" panose="030F0702030302020204" pitchFamily="66" charset="0"/>
              </a:rPr>
              <a:t>    slices </a:t>
            </a:r>
            <a:r>
              <a:rPr lang="en-GB" sz="2400" dirty="0">
                <a:latin typeface="Comic Sans MS" panose="030F0702030302020204" pitchFamily="66" charset="0"/>
              </a:rPr>
              <a:t>can be expressed </a:t>
            </a:r>
            <a:r>
              <a:rPr lang="en-GB" sz="2400" dirty="0" smtClean="0">
                <a:latin typeface="Comic Sans MS" panose="030F0702030302020204" pitchFamily="66" charset="0"/>
              </a:rPr>
              <a:t>as 15 </a:t>
            </a:r>
            <a:r>
              <a:rPr lang="en-GB" sz="2400" dirty="0">
                <a:latin typeface="Comic Sans MS" panose="030F0702030302020204" pitchFamily="66" charset="0"/>
              </a:rPr>
              <a:t>or 0.2 or 20% of the whole cake).</a:t>
            </a:r>
          </a:p>
          <a:p>
            <a:r>
              <a:rPr lang="en-GB" sz="2400" dirty="0">
                <a:latin typeface="Comic Sans MS" panose="030F0702030302020204" pitchFamily="66" charset="0"/>
              </a:rPr>
              <a:t>• The pupil can calculate using fractions, decimals or percentages (e.g.</a:t>
            </a:r>
          </a:p>
          <a:p>
            <a:r>
              <a:rPr lang="en-GB" sz="2400" dirty="0" smtClean="0">
                <a:latin typeface="Comic Sans MS" panose="030F0702030302020204" pitchFamily="66" charset="0"/>
              </a:rPr>
              <a:t>   knowing </a:t>
            </a:r>
            <a:r>
              <a:rPr lang="en-GB" sz="2400" dirty="0">
                <a:latin typeface="Comic Sans MS" panose="030F0702030302020204" pitchFamily="66" charset="0"/>
              </a:rPr>
              <a:t>that 7 divided by 21 is the same as 7 21 and that this is equal to</a:t>
            </a:r>
          </a:p>
          <a:p>
            <a:r>
              <a:rPr lang="en-GB" sz="2400" dirty="0" smtClean="0">
                <a:latin typeface="Comic Sans MS" panose="030F0702030302020204" pitchFamily="66" charset="0"/>
              </a:rPr>
              <a:t>   13</a:t>
            </a:r>
            <a:r>
              <a:rPr lang="en-GB" sz="2400" dirty="0">
                <a:latin typeface="Comic Sans MS" panose="030F0702030302020204" pitchFamily="66" charset="0"/>
              </a:rPr>
              <a:t>; 15% of 60; 112 + 34; 79 of 108; 0.8 x 70).</a:t>
            </a:r>
          </a:p>
          <a:p>
            <a:r>
              <a:rPr lang="en-GB" sz="2400" dirty="0">
                <a:latin typeface="Comic Sans MS" panose="030F0702030302020204" pitchFamily="66" charset="0"/>
              </a:rPr>
              <a:t>• The pupil can substitute values into a simple formula to solve problems</a:t>
            </a:r>
          </a:p>
          <a:p>
            <a:r>
              <a:rPr lang="en-GB" sz="2400" dirty="0" smtClean="0">
                <a:latin typeface="Comic Sans MS" panose="030F0702030302020204" pitchFamily="66" charset="0"/>
              </a:rPr>
              <a:t>  (</a:t>
            </a:r>
            <a:r>
              <a:rPr lang="en-GB" sz="2400" dirty="0">
                <a:latin typeface="Comic Sans MS" panose="030F0702030302020204" pitchFamily="66" charset="0"/>
              </a:rPr>
              <a:t>e.g. perimeter of a rectangle or area of a triangle).</a:t>
            </a:r>
          </a:p>
          <a:p>
            <a:r>
              <a:rPr lang="en-GB" sz="2400" dirty="0">
                <a:latin typeface="Comic Sans MS" panose="030F0702030302020204" pitchFamily="66" charset="0"/>
              </a:rPr>
              <a:t>• The pupil can calculate with measures (e.g. calculate length of a bus</a:t>
            </a:r>
          </a:p>
          <a:p>
            <a:r>
              <a:rPr lang="en-GB" sz="2400" dirty="0" smtClean="0">
                <a:latin typeface="Comic Sans MS" panose="030F0702030302020204" pitchFamily="66" charset="0"/>
              </a:rPr>
              <a:t>   journey </a:t>
            </a:r>
            <a:r>
              <a:rPr lang="en-GB" sz="2400" dirty="0">
                <a:latin typeface="Comic Sans MS" panose="030F0702030302020204" pitchFamily="66" charset="0"/>
              </a:rPr>
              <a:t>given start and end times; convert 0.05km into m and then into</a:t>
            </a:r>
          </a:p>
          <a:p>
            <a:r>
              <a:rPr lang="en-GB" sz="2400" dirty="0" smtClean="0">
                <a:latin typeface="Comic Sans MS" panose="030F0702030302020204" pitchFamily="66" charset="0"/>
              </a:rPr>
              <a:t>   cm</a:t>
            </a:r>
            <a:r>
              <a:rPr lang="en-GB" sz="2400" dirty="0">
                <a:latin typeface="Comic Sans MS" panose="030F0702030302020204" pitchFamily="66" charset="0"/>
              </a:rPr>
              <a:t>).</a:t>
            </a:r>
          </a:p>
          <a:p>
            <a:r>
              <a:rPr lang="en-GB" sz="2400" dirty="0">
                <a:latin typeface="Comic Sans MS" panose="030F0702030302020204" pitchFamily="66" charset="0"/>
              </a:rPr>
              <a:t>• The pupil can use mathematical reasoning to find missing angles (e.g. the</a:t>
            </a:r>
          </a:p>
          <a:p>
            <a:r>
              <a:rPr lang="en-GB" sz="2400" dirty="0" smtClean="0">
                <a:latin typeface="Comic Sans MS" panose="030F0702030302020204" pitchFamily="66" charset="0"/>
              </a:rPr>
              <a:t>   missing </a:t>
            </a:r>
            <a:r>
              <a:rPr lang="en-GB" sz="2400" dirty="0">
                <a:latin typeface="Comic Sans MS" panose="030F0702030302020204" pitchFamily="66" charset="0"/>
              </a:rPr>
              <a:t>angle in an isosceles triangle when one of the angles is given;</a:t>
            </a:r>
          </a:p>
          <a:p>
            <a:r>
              <a:rPr lang="en-GB" sz="2400" dirty="0" smtClean="0">
                <a:latin typeface="Comic Sans MS" panose="030F0702030302020204" pitchFamily="66" charset="0"/>
              </a:rPr>
              <a:t>   the </a:t>
            </a:r>
            <a:r>
              <a:rPr lang="en-GB" sz="2400" dirty="0">
                <a:latin typeface="Comic Sans MS" panose="030F0702030302020204" pitchFamily="66" charset="0"/>
              </a:rPr>
              <a:t>missing angle in a more complex diagram using knowledge about</a:t>
            </a:r>
          </a:p>
          <a:p>
            <a:r>
              <a:rPr lang="en-GB" sz="2400" dirty="0" smtClean="0">
                <a:latin typeface="Comic Sans MS" panose="030F0702030302020204" pitchFamily="66" charset="0"/>
              </a:rPr>
              <a:t>   angles </a:t>
            </a:r>
            <a:r>
              <a:rPr lang="en-GB" sz="2400" dirty="0">
                <a:latin typeface="Comic Sans MS" panose="030F0702030302020204" pitchFamily="66" charset="0"/>
              </a:rPr>
              <a:t>at a point and vertically opposite angles). (Source www.gov.uk</a:t>
            </a:r>
            <a:r>
              <a:rPr lang="en-GB" sz="2400" dirty="0" smtClean="0">
                <a:latin typeface="Comic Sans MS" panose="030F0702030302020204" pitchFamily="66" charset="0"/>
              </a:rPr>
              <a:t>)</a:t>
            </a:r>
            <a:endParaRPr lang="en-GB" sz="2400" dirty="0">
              <a:latin typeface="Comic Sans MS" panose="030F0702030302020204" pitchFamily="66" charset="0"/>
            </a:endParaRPr>
          </a:p>
        </p:txBody>
      </p:sp>
    </p:spTree>
    <p:extLst>
      <p:ext uri="{BB962C8B-B14F-4D97-AF65-F5344CB8AC3E}">
        <p14:creationId xmlns:p14="http://schemas.microsoft.com/office/powerpoint/2010/main" val="1775776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flipH="1">
            <a:off x="10278534" y="203986"/>
            <a:ext cx="1552735" cy="1523213"/>
          </a:xfrm>
          <a:prstGeom prst="rect">
            <a:avLst/>
          </a:prstGeom>
        </p:spPr>
      </p:pic>
      <p:sp>
        <p:nvSpPr>
          <p:cNvPr id="3" name="Rectangle 2"/>
          <p:cNvSpPr/>
          <p:nvPr/>
        </p:nvSpPr>
        <p:spPr>
          <a:xfrm>
            <a:off x="1329559" y="1121751"/>
            <a:ext cx="9075682" cy="4401205"/>
          </a:xfrm>
          <a:prstGeom prst="rect">
            <a:avLst/>
          </a:prstGeom>
        </p:spPr>
        <p:txBody>
          <a:bodyPr wrap="square">
            <a:spAutoFit/>
          </a:bodyPr>
          <a:lstStyle/>
          <a:p>
            <a:r>
              <a:rPr lang="en-GB" sz="2800" dirty="0">
                <a:latin typeface="Comic Sans MS" panose="030F0702030302020204" pitchFamily="66" charset="0"/>
              </a:rPr>
              <a:t>New to KS2 from </a:t>
            </a:r>
            <a:r>
              <a:rPr lang="en-GB" sz="2800" dirty="0" smtClean="0">
                <a:latin typeface="Comic Sans MS" panose="030F0702030302020204" pitchFamily="66" charset="0"/>
              </a:rPr>
              <a:t>KS3</a:t>
            </a:r>
          </a:p>
          <a:p>
            <a:endParaRPr lang="en-GB" sz="2800" dirty="0">
              <a:latin typeface="Comic Sans MS" panose="030F0702030302020204" pitchFamily="66" charset="0"/>
            </a:endParaRPr>
          </a:p>
          <a:p>
            <a:pPr marL="457200" indent="-457200">
              <a:buFont typeface="Arial" panose="020B0604020202020204" pitchFamily="34" charset="0"/>
              <a:buChar char="•"/>
            </a:pPr>
            <a:r>
              <a:rPr lang="en-GB" sz="2800" dirty="0">
                <a:latin typeface="Comic Sans MS" panose="030F0702030302020204" pitchFamily="66" charset="0"/>
              </a:rPr>
              <a:t>Comparing and ordering fractions &gt;1</a:t>
            </a:r>
          </a:p>
          <a:p>
            <a:pPr marL="457200" indent="-457200">
              <a:buFont typeface="Arial" panose="020B0604020202020204" pitchFamily="34" charset="0"/>
              <a:buChar char="•"/>
            </a:pPr>
            <a:r>
              <a:rPr lang="en-GB" sz="2800" dirty="0">
                <a:latin typeface="Comic Sans MS" panose="030F0702030302020204" pitchFamily="66" charset="0"/>
              </a:rPr>
              <a:t>Long division</a:t>
            </a:r>
          </a:p>
          <a:p>
            <a:pPr marL="457200" indent="-457200">
              <a:buFont typeface="Arial" panose="020B0604020202020204" pitchFamily="34" charset="0"/>
              <a:buChar char="•"/>
            </a:pPr>
            <a:r>
              <a:rPr lang="en-GB" sz="2800" dirty="0">
                <a:latin typeface="Comic Sans MS" panose="030F0702030302020204" pitchFamily="66" charset="0"/>
              </a:rPr>
              <a:t>4 operations with fractions</a:t>
            </a:r>
          </a:p>
          <a:p>
            <a:pPr marL="457200" indent="-457200">
              <a:buFont typeface="Arial" panose="020B0604020202020204" pitchFamily="34" charset="0"/>
              <a:buChar char="•"/>
            </a:pPr>
            <a:r>
              <a:rPr lang="en-GB" sz="2800" dirty="0">
                <a:latin typeface="Comic Sans MS" panose="030F0702030302020204" pitchFamily="66" charset="0"/>
              </a:rPr>
              <a:t>Calculate decimal equivalent </a:t>
            </a:r>
            <a:r>
              <a:rPr lang="en-GB" sz="2800" dirty="0" smtClean="0">
                <a:latin typeface="Comic Sans MS" panose="030F0702030302020204" pitchFamily="66" charset="0"/>
              </a:rPr>
              <a:t>of fractions</a:t>
            </a:r>
            <a:endParaRPr lang="en-GB" sz="2800" dirty="0">
              <a:latin typeface="Comic Sans MS" panose="030F0702030302020204" pitchFamily="66" charset="0"/>
            </a:endParaRPr>
          </a:p>
          <a:p>
            <a:pPr marL="457200" indent="-457200">
              <a:buFont typeface="Arial" panose="020B0604020202020204" pitchFamily="34" charset="0"/>
              <a:buChar char="•"/>
            </a:pPr>
            <a:r>
              <a:rPr lang="en-GB" sz="2800" dirty="0">
                <a:latin typeface="Comic Sans MS" panose="030F0702030302020204" pitchFamily="66" charset="0"/>
              </a:rPr>
              <a:t>Understand and use order </a:t>
            </a:r>
            <a:r>
              <a:rPr lang="en-GB" sz="2800" dirty="0" smtClean="0">
                <a:latin typeface="Comic Sans MS" panose="030F0702030302020204" pitchFamily="66" charset="0"/>
              </a:rPr>
              <a:t>of operations</a:t>
            </a:r>
            <a:endParaRPr lang="en-GB" sz="2800" dirty="0">
              <a:latin typeface="Comic Sans MS" panose="030F0702030302020204" pitchFamily="66" charset="0"/>
            </a:endParaRPr>
          </a:p>
          <a:p>
            <a:pPr marL="457200" indent="-457200">
              <a:buFont typeface="Arial" panose="020B0604020202020204" pitchFamily="34" charset="0"/>
              <a:buChar char="•"/>
            </a:pPr>
            <a:r>
              <a:rPr lang="en-GB" sz="2800" dirty="0">
                <a:latin typeface="Comic Sans MS" panose="030F0702030302020204" pitchFamily="66" charset="0"/>
              </a:rPr>
              <a:t>Plot points in all 4 quadrants</a:t>
            </a:r>
          </a:p>
          <a:p>
            <a:pPr marL="457200" indent="-457200">
              <a:buFont typeface="Arial" panose="020B0604020202020204" pitchFamily="34" charset="0"/>
              <a:buChar char="•"/>
            </a:pPr>
            <a:r>
              <a:rPr lang="en-GB" sz="2800" dirty="0">
                <a:latin typeface="Comic Sans MS" panose="030F0702030302020204" pitchFamily="66" charset="0"/>
              </a:rPr>
              <a:t>Convert between miles and km</a:t>
            </a:r>
          </a:p>
          <a:p>
            <a:pPr marL="457200" indent="-457200">
              <a:buFont typeface="Arial" panose="020B0604020202020204" pitchFamily="34" charset="0"/>
              <a:buChar char="•"/>
            </a:pPr>
            <a:r>
              <a:rPr lang="en-GB" sz="2800" dirty="0">
                <a:latin typeface="Comic Sans MS" panose="030F0702030302020204" pitchFamily="66" charset="0"/>
              </a:rPr>
              <a:t>Name radius/diameter and </a:t>
            </a:r>
            <a:r>
              <a:rPr lang="en-GB" sz="2800" dirty="0" smtClean="0">
                <a:latin typeface="Comic Sans MS" panose="030F0702030302020204" pitchFamily="66" charset="0"/>
              </a:rPr>
              <a:t>know relationship</a:t>
            </a:r>
            <a:endParaRPr lang="en-GB" sz="2800" dirty="0">
              <a:latin typeface="Comic Sans MS" panose="030F0702030302020204" pitchFamily="66" charset="0"/>
            </a:endParaRPr>
          </a:p>
        </p:txBody>
      </p:sp>
    </p:spTree>
    <p:extLst>
      <p:ext uri="{BB962C8B-B14F-4D97-AF65-F5344CB8AC3E}">
        <p14:creationId xmlns:p14="http://schemas.microsoft.com/office/powerpoint/2010/main" val="5690828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99BE49A55E22A42B0D57B77E2B7B9E1" ma:contentTypeVersion="18" ma:contentTypeDescription="Create a new document." ma:contentTypeScope="" ma:versionID="7fccf2564113c3199b3fa74a0ba19947">
  <xsd:schema xmlns:xsd="http://www.w3.org/2001/XMLSchema" xmlns:xs="http://www.w3.org/2001/XMLSchema" xmlns:p="http://schemas.microsoft.com/office/2006/metadata/properties" xmlns:ns2="b0f8709d-da9d-4b30-9d49-009a4d7738ab" xmlns:ns3="5e7b3e8b-0da1-4dba-98b3-ebf39e92d36d" targetNamespace="http://schemas.microsoft.com/office/2006/metadata/properties" ma:root="true" ma:fieldsID="9df56cc8034ff92055f65675d4bd3cbd" ns2:_="" ns3:_="">
    <xsd:import namespace="b0f8709d-da9d-4b30-9d49-009a4d7738ab"/>
    <xsd:import namespace="5e7b3e8b-0da1-4dba-98b3-ebf39e92d36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ServiceAutoKeyPoints" minOccurs="0"/>
                <xsd:element ref="ns2:MediaServiceKeyPoint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f8709d-da9d-4b30-9d49-009a4d7738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bea0c07-d1c0-49a5-b3b1-34169af700d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e7b3e8b-0da1-4dba-98b3-ebf39e92d36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168afb9-360c-452e-a271-c903f4a8b432}" ma:internalName="TaxCatchAll" ma:showField="CatchAllData" ma:web="5e7b3e8b-0da1-4dba-98b3-ebf39e92d3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F8412E7-CC07-49C3-955B-1468F95A8407}"/>
</file>

<file path=customXml/itemProps2.xml><?xml version="1.0" encoding="utf-8"?>
<ds:datastoreItem xmlns:ds="http://schemas.openxmlformats.org/officeDocument/2006/customXml" ds:itemID="{DF73249E-E2C7-4E97-88F3-DA2C3710C79B}"/>
</file>

<file path=docProps/app.xml><?xml version="1.0" encoding="utf-8"?>
<Properties xmlns="http://schemas.openxmlformats.org/officeDocument/2006/extended-properties" xmlns:vt="http://schemas.openxmlformats.org/officeDocument/2006/docPropsVTypes">
  <TotalTime>428</TotalTime>
  <Words>1278</Words>
  <Application>Microsoft Office PowerPoint</Application>
  <PresentationFormat>Widescreen</PresentationFormat>
  <Paragraphs>152</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Calibri Light</vt:lpstr>
      <vt:lpstr>Comic Sans MS</vt:lpstr>
      <vt:lpstr>ObelixPro</vt:lpstr>
      <vt:lpstr>Office Theme</vt:lpstr>
      <vt:lpstr>           Lowe’s Wong Juniors  Year 6 Parents’ Meeting   20th April 2016 </vt:lpstr>
      <vt:lpstr>   Aim:   To inform parents of the current expectations and assessment systems in place for 2016 SATs     </vt:lpstr>
      <vt:lpstr>https://www.gov.uk/government/publications/2016-national-curriculum-tests-for-key-stages-1-and-2-information-for-parents    </vt:lpstr>
      <vt:lpstr>End of Key Stage 2  Maths expectations</vt:lpstr>
      <vt:lpstr>                                               Assessment and Reporting  • ‘Old’ national curriculum levels (e.g. Level 3, 4, 5) have now been abolished, as set out in the government guidelines.  • From 2016, test scores will be reported as ‘scaled scores’.  • This means it is very difficult to compare the assessment of a previous year with the current year.  • Your child will still be taught with the highest expectations and cover all required elements of the curriculum, similar to previous years.  • The new curriculum is more rigorous and sets high expectations which all schools have had to work hard to meet since the beginning of last year.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 of Key Stage 2  SPAG expectations</vt:lpstr>
      <vt:lpstr> SPAG expectations: </vt:lpstr>
      <vt:lpstr>Key vocabulary in each year group – They will be tested on all of the terminology and  application of it, despite only covering the New Curriculum since 2014.  </vt:lpstr>
      <vt:lpstr>   https://www.gov.uk/government/uploads/system/uploads/attachment_data/file/244216/English_Glossary.pdf </vt:lpstr>
      <vt:lpstr>Examples of the types of questions children will face in the SPAG paper. </vt:lpstr>
      <vt:lpstr>PowerPoint Presentation</vt:lpstr>
      <vt:lpstr>PowerPoint Presentation</vt:lpstr>
      <vt:lpstr>PowerPoint Presentation</vt:lpstr>
      <vt:lpstr>PowerPoint Presentation</vt:lpstr>
      <vt:lpstr>  By the end of year 6 children should know: </vt:lpstr>
      <vt:lpstr>End of Key Stage 2 writing expectations</vt:lpstr>
      <vt:lpstr>Assessment</vt:lpstr>
      <vt:lpstr>Changes to the old system</vt:lpstr>
      <vt:lpstr>Progress</vt:lpstr>
      <vt:lpstr>Progress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Stage 2 writing assessment</dc:title>
  <dc:creator>Art Luetkemeier</dc:creator>
  <cp:lastModifiedBy>John Radford</cp:lastModifiedBy>
  <cp:revision>27</cp:revision>
  <dcterms:created xsi:type="dcterms:W3CDTF">2016-04-19T07:21:52Z</dcterms:created>
  <dcterms:modified xsi:type="dcterms:W3CDTF">2016-04-21T07:43:10Z</dcterms:modified>
</cp:coreProperties>
</file>