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8" r:id="rId2"/>
    <p:sldId id="309" r:id="rId3"/>
    <p:sldId id="315" r:id="rId4"/>
    <p:sldId id="310" r:id="rId5"/>
    <p:sldId id="316" r:id="rId6"/>
    <p:sldId id="317" r:id="rId7"/>
    <p:sldId id="258" r:id="rId8"/>
    <p:sldId id="297" r:id="rId9"/>
    <p:sldId id="312" r:id="rId10"/>
    <p:sldId id="313" r:id="rId11"/>
    <p:sldId id="318" r:id="rId12"/>
    <p:sldId id="319" r:id="rId13"/>
    <p:sldId id="314" r:id="rId14"/>
    <p:sldId id="328" r:id="rId15"/>
    <p:sldId id="322" r:id="rId16"/>
    <p:sldId id="323" r:id="rId17"/>
    <p:sldId id="257" r:id="rId18"/>
    <p:sldId id="293" r:id="rId19"/>
    <p:sldId id="306" r:id="rId20"/>
    <p:sldId id="329" r:id="rId21"/>
    <p:sldId id="307" r:id="rId22"/>
    <p:sldId id="330" r:id="rId23"/>
    <p:sldId id="305" r:id="rId24"/>
    <p:sldId id="332" r:id="rId25"/>
    <p:sldId id="331" r:id="rId26"/>
    <p:sldId id="333" r:id="rId27"/>
    <p:sldId id="334" r:id="rId2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9" autoAdjust="0"/>
    <p:restoredTop sz="82226" autoAdjust="0"/>
  </p:normalViewPr>
  <p:slideViewPr>
    <p:cSldViewPr snapToGrid="0">
      <p:cViewPr varScale="1">
        <p:scale>
          <a:sx n="75" d="100"/>
          <a:sy n="75" d="100"/>
        </p:scale>
        <p:origin x="-86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447F54D-269C-4DF8-B842-556B4FE55F5D}" type="datetimeFigureOut">
              <a:rPr lang="en-GB" smtClean="0"/>
              <a:t>05/10/2016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69A238A-40F7-47EB-AF5D-DF69CFBBA262}" type="slidenum">
              <a:rPr lang="en-GB" smtClean="0"/>
              <a:t>‹#›</a:t>
            </a:fld>
            <a:endParaRPr lang="en-GB"/>
          </a:p>
        </p:txBody>
      </p:sp>
    </p:spTree>
    <p:extLst>
      <p:ext uri="{BB962C8B-B14F-4D97-AF65-F5344CB8AC3E}">
        <p14:creationId xmlns:p14="http://schemas.microsoft.com/office/powerpoint/2010/main" val="211617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01521C-0206-44AF-942F-CDDD173F92C5}" type="slidenum">
              <a:rPr lang="en-GB" smtClean="0"/>
              <a:t>2</a:t>
            </a:fld>
            <a:endParaRPr lang="en-GB" dirty="0"/>
          </a:p>
        </p:txBody>
      </p:sp>
    </p:spTree>
    <p:extLst>
      <p:ext uri="{BB962C8B-B14F-4D97-AF65-F5344CB8AC3E}">
        <p14:creationId xmlns:p14="http://schemas.microsoft.com/office/powerpoint/2010/main" val="263851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Analogy of children who didn’t reach a level </a:t>
            </a:r>
            <a:r>
              <a:rPr lang="en-GB" baseline="0" dirty="0" smtClean="0"/>
              <a:t> being thrown a lifeboat and supported at their level with differentiated work, additional adult help to consolidate before moving onto higher levels.</a:t>
            </a:r>
          </a:p>
          <a:p>
            <a:r>
              <a:rPr lang="en-GB" baseline="0" dirty="0" smtClean="0"/>
              <a:t>Whilst rest steamed ahead in race for higher levels.  Gap widens and it becomes impossible to catch up.</a:t>
            </a:r>
            <a:endParaRPr lang="en-GB" dirty="0"/>
          </a:p>
        </p:txBody>
      </p:sp>
      <p:sp>
        <p:nvSpPr>
          <p:cNvPr id="4" name="Slide Number Placeholder 3"/>
          <p:cNvSpPr>
            <a:spLocks noGrp="1"/>
          </p:cNvSpPr>
          <p:nvPr>
            <p:ph type="sldNum" sz="quarter" idx="10"/>
          </p:nvPr>
        </p:nvSpPr>
        <p:spPr/>
        <p:txBody>
          <a:bodyPr/>
          <a:lstStyle/>
          <a:p>
            <a:fld id="{D69A238A-40F7-47EB-AF5D-DF69CFBBA262}" type="slidenum">
              <a:rPr lang="en-GB" smtClean="0"/>
              <a:t>5</a:t>
            </a:fld>
            <a:endParaRPr lang="en-GB"/>
          </a:p>
        </p:txBody>
      </p:sp>
    </p:spTree>
    <p:extLst>
      <p:ext uri="{BB962C8B-B14F-4D97-AF65-F5344CB8AC3E}">
        <p14:creationId xmlns:p14="http://schemas.microsoft.com/office/powerpoint/2010/main" val="97376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Even HA</a:t>
            </a:r>
            <a:r>
              <a:rPr lang="en-GB" baseline="0" dirty="0" smtClean="0"/>
              <a:t> racing through from one level to next to make most rapid progress had missing gaps as levels were best fit, causing more and more problems later.</a:t>
            </a:r>
          </a:p>
        </p:txBody>
      </p:sp>
      <p:sp>
        <p:nvSpPr>
          <p:cNvPr id="4" name="Slide Number Placeholder 3"/>
          <p:cNvSpPr>
            <a:spLocks noGrp="1"/>
          </p:cNvSpPr>
          <p:nvPr>
            <p:ph type="sldNum" sz="quarter" idx="10"/>
          </p:nvPr>
        </p:nvSpPr>
        <p:spPr/>
        <p:txBody>
          <a:bodyPr/>
          <a:lstStyle/>
          <a:p>
            <a:fld id="{D69A238A-40F7-47EB-AF5D-DF69CFBBA262}" type="slidenum">
              <a:rPr lang="en-GB" smtClean="0"/>
              <a:t>6</a:t>
            </a:fld>
            <a:endParaRPr lang="en-GB"/>
          </a:p>
        </p:txBody>
      </p:sp>
    </p:spTree>
    <p:extLst>
      <p:ext uri="{BB962C8B-B14F-4D97-AF65-F5344CB8AC3E}">
        <p14:creationId xmlns:p14="http://schemas.microsoft.com/office/powerpoint/2010/main" val="97219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Practice</a:t>
            </a:r>
            <a:r>
              <a:rPr lang="en-GB" baseline="0" dirty="0" smtClean="0"/>
              <a:t>, consolidation </a:t>
            </a:r>
            <a:r>
              <a:rPr lang="en-GB" baseline="0" dirty="0" smtClean="0">
                <a:sym typeface="Wingdings" panose="05000000000000000000" pitchFamily="2" charset="2"/>
              </a:rPr>
              <a:t> fluency and security of learning</a:t>
            </a:r>
          </a:p>
          <a:p>
            <a:r>
              <a:rPr lang="en-GB" baseline="0" dirty="0" smtClean="0">
                <a:sym typeface="Wingdings" panose="05000000000000000000" pitchFamily="2" charset="2"/>
              </a:rPr>
              <a:t>HA extend </a:t>
            </a:r>
            <a:r>
              <a:rPr lang="en-GB" baseline="0" dirty="0" smtClean="0"/>
              <a:t> d</a:t>
            </a:r>
            <a:r>
              <a:rPr lang="en-GB" dirty="0" smtClean="0"/>
              <a:t>epth, breadth and making connections</a:t>
            </a:r>
            <a:endParaRPr lang="en-GB" dirty="0"/>
          </a:p>
        </p:txBody>
      </p:sp>
      <p:sp>
        <p:nvSpPr>
          <p:cNvPr id="4" name="Slide Number Placeholder 3"/>
          <p:cNvSpPr>
            <a:spLocks noGrp="1"/>
          </p:cNvSpPr>
          <p:nvPr>
            <p:ph type="sldNum" sz="quarter" idx="10"/>
          </p:nvPr>
        </p:nvSpPr>
        <p:spPr/>
        <p:txBody>
          <a:bodyPr/>
          <a:lstStyle/>
          <a:p>
            <a:fld id="{D69A238A-40F7-47EB-AF5D-DF69CFBBA262}" type="slidenum">
              <a:rPr lang="en-GB" smtClean="0"/>
              <a:t>7</a:t>
            </a:fld>
            <a:endParaRPr lang="en-GB"/>
          </a:p>
        </p:txBody>
      </p:sp>
    </p:spTree>
    <p:extLst>
      <p:ext uri="{BB962C8B-B14F-4D97-AF65-F5344CB8AC3E}">
        <p14:creationId xmlns:p14="http://schemas.microsoft.com/office/powerpoint/2010/main" val="165373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Terms in bold</a:t>
            </a:r>
            <a:endParaRPr lang="en-GB" dirty="0"/>
          </a:p>
        </p:txBody>
      </p:sp>
      <p:sp>
        <p:nvSpPr>
          <p:cNvPr id="4" name="Slide Number Placeholder 3"/>
          <p:cNvSpPr>
            <a:spLocks noGrp="1"/>
          </p:cNvSpPr>
          <p:nvPr>
            <p:ph type="sldNum" sz="quarter" idx="10"/>
          </p:nvPr>
        </p:nvSpPr>
        <p:spPr/>
        <p:txBody>
          <a:bodyPr/>
          <a:lstStyle/>
          <a:p>
            <a:fld id="{D69A238A-40F7-47EB-AF5D-DF69CFBBA262}" type="slidenum">
              <a:rPr lang="en-GB" smtClean="0"/>
              <a:t>11</a:t>
            </a:fld>
            <a:endParaRPr lang="en-GB"/>
          </a:p>
        </p:txBody>
      </p:sp>
    </p:spTree>
    <p:extLst>
      <p:ext uri="{BB962C8B-B14F-4D97-AF65-F5344CB8AC3E}">
        <p14:creationId xmlns:p14="http://schemas.microsoft.com/office/powerpoint/2010/main" val="115862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Terms </a:t>
            </a:r>
            <a:r>
              <a:rPr lang="en-GB" smtClean="0"/>
              <a:t>in bold</a:t>
            </a:r>
            <a:endParaRPr lang="en-GB"/>
          </a:p>
        </p:txBody>
      </p:sp>
      <p:sp>
        <p:nvSpPr>
          <p:cNvPr id="4" name="Slide Number Placeholder 3"/>
          <p:cNvSpPr>
            <a:spLocks noGrp="1"/>
          </p:cNvSpPr>
          <p:nvPr>
            <p:ph type="sldNum" sz="quarter" idx="10"/>
          </p:nvPr>
        </p:nvSpPr>
        <p:spPr/>
        <p:txBody>
          <a:bodyPr/>
          <a:lstStyle/>
          <a:p>
            <a:fld id="{D69A238A-40F7-47EB-AF5D-DF69CFBBA262}" type="slidenum">
              <a:rPr lang="en-GB" smtClean="0"/>
              <a:t>12</a:t>
            </a:fld>
            <a:endParaRPr lang="en-GB"/>
          </a:p>
        </p:txBody>
      </p:sp>
    </p:spTree>
    <p:extLst>
      <p:ext uri="{BB962C8B-B14F-4D97-AF65-F5344CB8AC3E}">
        <p14:creationId xmlns:p14="http://schemas.microsoft.com/office/powerpoint/2010/main" val="115862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There's quite a lot of new content which, up until now, has been regarded as the province of ‘secondary maths’. This includes long division at year 6, and an increasingly complex understanding of fractions and decimals. Some content has moved ‘down’ by one or two years, meaning children will be expected to master some things earlier than they have before.</a:t>
            </a:r>
          </a:p>
          <a:p>
            <a:endParaRPr lang="en-GB" dirty="0"/>
          </a:p>
        </p:txBody>
      </p:sp>
      <p:sp>
        <p:nvSpPr>
          <p:cNvPr id="4" name="Slide Number Placeholder 3"/>
          <p:cNvSpPr>
            <a:spLocks noGrp="1"/>
          </p:cNvSpPr>
          <p:nvPr>
            <p:ph type="sldNum" sz="quarter" idx="10"/>
          </p:nvPr>
        </p:nvSpPr>
        <p:spPr/>
        <p:txBody>
          <a:bodyPr/>
          <a:lstStyle/>
          <a:p>
            <a:fld id="{EB01521C-0206-44AF-942F-CDDD173F92C5}" type="slidenum">
              <a:rPr lang="en-GB" smtClean="0"/>
              <a:t>13</a:t>
            </a:fld>
            <a:endParaRPr lang="en-GB" dirty="0"/>
          </a:p>
        </p:txBody>
      </p:sp>
    </p:spTree>
    <p:extLst>
      <p:ext uri="{BB962C8B-B14F-4D97-AF65-F5344CB8AC3E}">
        <p14:creationId xmlns:p14="http://schemas.microsoft.com/office/powerpoint/2010/main" val="402491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Find what’s moved into Year 2 and combine</a:t>
            </a:r>
            <a:endParaRPr lang="en-GB" dirty="0"/>
          </a:p>
        </p:txBody>
      </p:sp>
      <p:sp>
        <p:nvSpPr>
          <p:cNvPr id="4" name="Slide Number Placeholder 3"/>
          <p:cNvSpPr>
            <a:spLocks noGrp="1"/>
          </p:cNvSpPr>
          <p:nvPr>
            <p:ph type="sldNum" sz="quarter" idx="10"/>
          </p:nvPr>
        </p:nvSpPr>
        <p:spPr/>
        <p:txBody>
          <a:bodyPr/>
          <a:lstStyle/>
          <a:p>
            <a:fld id="{D69A238A-40F7-47EB-AF5D-DF69CFBBA262}" type="slidenum">
              <a:rPr lang="en-GB" smtClean="0"/>
              <a:t>15</a:t>
            </a:fld>
            <a:endParaRPr lang="en-GB"/>
          </a:p>
        </p:txBody>
      </p:sp>
    </p:spTree>
    <p:extLst>
      <p:ext uri="{BB962C8B-B14F-4D97-AF65-F5344CB8AC3E}">
        <p14:creationId xmlns:p14="http://schemas.microsoft.com/office/powerpoint/2010/main" val="1802107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Enables </a:t>
            </a:r>
            <a:r>
              <a:rPr lang="en-GB" dirty="0" err="1" smtClean="0"/>
              <a:t>puils</a:t>
            </a:r>
            <a:r>
              <a:rPr lang="en-GB" baseline="0" dirty="0" smtClean="0"/>
              <a:t> to take more responsibility for their achievements by reflecting on progress, understanding strengths and identifying what they need to do to improve.</a:t>
            </a:r>
            <a:endParaRPr lang="en-GB" dirty="0"/>
          </a:p>
        </p:txBody>
      </p:sp>
      <p:sp>
        <p:nvSpPr>
          <p:cNvPr id="4" name="Slide Number Placeholder 3"/>
          <p:cNvSpPr>
            <a:spLocks noGrp="1"/>
          </p:cNvSpPr>
          <p:nvPr>
            <p:ph type="sldNum" sz="quarter" idx="10"/>
          </p:nvPr>
        </p:nvSpPr>
        <p:spPr/>
        <p:txBody>
          <a:bodyPr/>
          <a:lstStyle/>
          <a:p>
            <a:fld id="{D69A238A-40F7-47EB-AF5D-DF69CFBBA262}" type="slidenum">
              <a:rPr lang="en-GB" smtClean="0"/>
              <a:t>19</a:t>
            </a:fld>
            <a:endParaRPr lang="en-GB"/>
          </a:p>
        </p:txBody>
      </p:sp>
    </p:spTree>
    <p:extLst>
      <p:ext uri="{BB962C8B-B14F-4D97-AF65-F5344CB8AC3E}">
        <p14:creationId xmlns:p14="http://schemas.microsoft.com/office/powerpoint/2010/main" val="78874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A032F5-0BCD-44CC-92EB-5EA27F71BA20}"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33D64-E241-482B-8C8D-A945CE4FBFA6}" type="slidenum">
              <a:rPr lang="en-GB" smtClean="0"/>
              <a:t>‹#›</a:t>
            </a:fld>
            <a:endParaRPr lang="en-GB"/>
          </a:p>
        </p:txBody>
      </p:sp>
    </p:spTree>
    <p:extLst>
      <p:ext uri="{BB962C8B-B14F-4D97-AF65-F5344CB8AC3E}">
        <p14:creationId xmlns:p14="http://schemas.microsoft.com/office/powerpoint/2010/main" val="6154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A032F5-0BCD-44CC-92EB-5EA27F71BA20}"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33D64-E241-482B-8C8D-A945CE4FBFA6}" type="slidenum">
              <a:rPr lang="en-GB" smtClean="0"/>
              <a:t>‹#›</a:t>
            </a:fld>
            <a:endParaRPr lang="en-GB"/>
          </a:p>
        </p:txBody>
      </p:sp>
    </p:spTree>
    <p:extLst>
      <p:ext uri="{BB962C8B-B14F-4D97-AF65-F5344CB8AC3E}">
        <p14:creationId xmlns:p14="http://schemas.microsoft.com/office/powerpoint/2010/main" val="169926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A032F5-0BCD-44CC-92EB-5EA27F71BA20}"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33D64-E241-482B-8C8D-A945CE4FBFA6}" type="slidenum">
              <a:rPr lang="en-GB" smtClean="0"/>
              <a:t>‹#›</a:t>
            </a:fld>
            <a:endParaRPr lang="en-GB"/>
          </a:p>
        </p:txBody>
      </p:sp>
    </p:spTree>
    <p:extLst>
      <p:ext uri="{BB962C8B-B14F-4D97-AF65-F5344CB8AC3E}">
        <p14:creationId xmlns:p14="http://schemas.microsoft.com/office/powerpoint/2010/main" val="18675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A032F5-0BCD-44CC-92EB-5EA27F71BA20}"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33D64-E241-482B-8C8D-A945CE4FBFA6}" type="slidenum">
              <a:rPr lang="en-GB" smtClean="0"/>
              <a:t>‹#›</a:t>
            </a:fld>
            <a:endParaRPr lang="en-GB"/>
          </a:p>
        </p:txBody>
      </p:sp>
    </p:spTree>
    <p:extLst>
      <p:ext uri="{BB962C8B-B14F-4D97-AF65-F5344CB8AC3E}">
        <p14:creationId xmlns:p14="http://schemas.microsoft.com/office/powerpoint/2010/main" val="255471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A032F5-0BCD-44CC-92EB-5EA27F71BA20}"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D33D64-E241-482B-8C8D-A945CE4FBFA6}" type="slidenum">
              <a:rPr lang="en-GB" smtClean="0"/>
              <a:t>‹#›</a:t>
            </a:fld>
            <a:endParaRPr lang="en-GB"/>
          </a:p>
        </p:txBody>
      </p:sp>
    </p:spTree>
    <p:extLst>
      <p:ext uri="{BB962C8B-B14F-4D97-AF65-F5344CB8AC3E}">
        <p14:creationId xmlns:p14="http://schemas.microsoft.com/office/powerpoint/2010/main" val="414697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A032F5-0BCD-44CC-92EB-5EA27F71BA20}" type="datetimeFigureOut">
              <a:rPr lang="en-GB" smtClean="0"/>
              <a:t>05/10/2016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D33D64-E241-482B-8C8D-A945CE4FBFA6}" type="slidenum">
              <a:rPr lang="en-GB" smtClean="0"/>
              <a:t>‹#›</a:t>
            </a:fld>
            <a:endParaRPr lang="en-GB"/>
          </a:p>
        </p:txBody>
      </p:sp>
    </p:spTree>
    <p:extLst>
      <p:ext uri="{BB962C8B-B14F-4D97-AF65-F5344CB8AC3E}">
        <p14:creationId xmlns:p14="http://schemas.microsoft.com/office/powerpoint/2010/main" val="60032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A032F5-0BCD-44CC-92EB-5EA27F71BA20}" type="datetimeFigureOut">
              <a:rPr lang="en-GB" smtClean="0"/>
              <a:t>05/10/2016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D33D64-E241-482B-8C8D-A945CE4FBFA6}" type="slidenum">
              <a:rPr lang="en-GB" smtClean="0"/>
              <a:t>‹#›</a:t>
            </a:fld>
            <a:endParaRPr lang="en-GB"/>
          </a:p>
        </p:txBody>
      </p:sp>
    </p:spTree>
    <p:extLst>
      <p:ext uri="{BB962C8B-B14F-4D97-AF65-F5344CB8AC3E}">
        <p14:creationId xmlns:p14="http://schemas.microsoft.com/office/powerpoint/2010/main" val="320683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A032F5-0BCD-44CC-92EB-5EA27F71BA20}" type="datetimeFigureOut">
              <a:rPr lang="en-GB" smtClean="0"/>
              <a:t>05/10/2016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D33D64-E241-482B-8C8D-A945CE4FBFA6}" type="slidenum">
              <a:rPr lang="en-GB" smtClean="0"/>
              <a:t>‹#›</a:t>
            </a:fld>
            <a:endParaRPr lang="en-GB"/>
          </a:p>
        </p:txBody>
      </p:sp>
    </p:spTree>
    <p:extLst>
      <p:ext uri="{BB962C8B-B14F-4D97-AF65-F5344CB8AC3E}">
        <p14:creationId xmlns:p14="http://schemas.microsoft.com/office/powerpoint/2010/main" val="3481454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032F5-0BCD-44CC-92EB-5EA27F71BA20}" type="datetimeFigureOut">
              <a:rPr lang="en-GB" smtClean="0"/>
              <a:t>05/10/2016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D33D64-E241-482B-8C8D-A945CE4FBFA6}" type="slidenum">
              <a:rPr lang="en-GB" smtClean="0"/>
              <a:t>‹#›</a:t>
            </a:fld>
            <a:endParaRPr lang="en-GB"/>
          </a:p>
        </p:txBody>
      </p:sp>
    </p:spTree>
    <p:extLst>
      <p:ext uri="{BB962C8B-B14F-4D97-AF65-F5344CB8AC3E}">
        <p14:creationId xmlns:p14="http://schemas.microsoft.com/office/powerpoint/2010/main" val="285154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032F5-0BCD-44CC-92EB-5EA27F71BA20}" type="datetimeFigureOut">
              <a:rPr lang="en-GB" smtClean="0"/>
              <a:t>05/10/2016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D33D64-E241-482B-8C8D-A945CE4FBFA6}" type="slidenum">
              <a:rPr lang="en-GB" smtClean="0"/>
              <a:t>‹#›</a:t>
            </a:fld>
            <a:endParaRPr lang="en-GB"/>
          </a:p>
        </p:txBody>
      </p:sp>
    </p:spTree>
    <p:extLst>
      <p:ext uri="{BB962C8B-B14F-4D97-AF65-F5344CB8AC3E}">
        <p14:creationId xmlns:p14="http://schemas.microsoft.com/office/powerpoint/2010/main" val="33871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032F5-0BCD-44CC-92EB-5EA27F71BA20}" type="datetimeFigureOut">
              <a:rPr lang="en-GB" smtClean="0"/>
              <a:t>05/10/2016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D33D64-E241-482B-8C8D-A945CE4FBFA6}" type="slidenum">
              <a:rPr lang="en-GB" smtClean="0"/>
              <a:t>‹#›</a:t>
            </a:fld>
            <a:endParaRPr lang="en-GB"/>
          </a:p>
        </p:txBody>
      </p:sp>
    </p:spTree>
    <p:extLst>
      <p:ext uri="{BB962C8B-B14F-4D97-AF65-F5344CB8AC3E}">
        <p14:creationId xmlns:p14="http://schemas.microsoft.com/office/powerpoint/2010/main" val="344379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032F5-0BCD-44CC-92EB-5EA27F71BA20}" type="datetimeFigureOut">
              <a:rPr lang="en-GB" smtClean="0"/>
              <a:t>05/10/2016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33D64-E241-482B-8C8D-A945CE4FBFA6}" type="slidenum">
              <a:rPr lang="en-GB" smtClean="0"/>
              <a:t>‹#›</a:t>
            </a:fld>
            <a:endParaRPr lang="en-GB"/>
          </a:p>
        </p:txBody>
      </p:sp>
    </p:spTree>
    <p:extLst>
      <p:ext uri="{BB962C8B-B14F-4D97-AF65-F5344CB8AC3E}">
        <p14:creationId xmlns:p14="http://schemas.microsoft.com/office/powerpoint/2010/main" val="598842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tmp"/><Relationship Id="rId4" Type="http://schemas.openxmlformats.org/officeDocument/2006/relationships/image" Target="../media/image16.tmp"/></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tmp"/><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7435" y="404664"/>
            <a:ext cx="10363200" cy="2376264"/>
          </a:xfrm>
        </p:spPr>
        <p:txBody>
          <a:bodyPr/>
          <a:lstStyle/>
          <a:p>
            <a:r>
              <a:rPr lang="en-GB" b="1" u="sng" dirty="0" smtClean="0"/>
              <a:t>New Curriculum and assessment overview</a:t>
            </a:r>
            <a:endParaRPr lang="en-GB" b="1" u="sng" dirty="0"/>
          </a:p>
        </p:txBody>
      </p:sp>
      <p:sp>
        <p:nvSpPr>
          <p:cNvPr id="3" name="Subtitle 2"/>
          <p:cNvSpPr>
            <a:spLocks noGrp="1"/>
          </p:cNvSpPr>
          <p:nvPr>
            <p:ph type="subTitle" idx="1"/>
          </p:nvPr>
        </p:nvSpPr>
        <p:spPr>
          <a:xfrm>
            <a:off x="1828800" y="3886200"/>
            <a:ext cx="8534400" cy="2423120"/>
          </a:xfrm>
        </p:spPr>
        <p:txBody>
          <a:bodyPr/>
          <a:lstStyle/>
          <a:p>
            <a:r>
              <a:rPr lang="en-GB" dirty="0" smtClean="0"/>
              <a:t>Helen Corah</a:t>
            </a:r>
          </a:p>
          <a:p>
            <a:r>
              <a:rPr lang="en-GB" dirty="0" smtClean="0"/>
              <a:t>Assessment Coordinator</a:t>
            </a:r>
          </a:p>
          <a:p>
            <a:endParaRPr lang="en-GB" dirty="0"/>
          </a:p>
          <a:p>
            <a:r>
              <a:rPr lang="en-GB" dirty="0" smtClean="0"/>
              <a:t>October 2016</a:t>
            </a:r>
            <a:endParaRPr lang="en-GB" dirty="0"/>
          </a:p>
        </p:txBody>
      </p:sp>
      <p:pic>
        <p:nvPicPr>
          <p:cNvPr id="1026" name="Picture 2" descr="http://www.teacherswhocoach.co.uk/wp-content/uploads/sites/13/2013/02/National-Curriculum-launch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70" y="2204864"/>
            <a:ext cx="3867097"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clipartpanda.com/assessment-clipart-4784775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2060849"/>
            <a:ext cx="317500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039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726"/>
            <a:ext cx="8496267" cy="562074"/>
          </a:xfrm>
        </p:spPr>
        <p:txBody>
          <a:bodyPr>
            <a:normAutofit fontScale="90000"/>
          </a:bodyPr>
          <a:lstStyle/>
          <a:p>
            <a:r>
              <a:rPr lang="en-GB" dirty="0" smtClean="0">
                <a:solidFill>
                  <a:srgbClr val="FF0000"/>
                </a:solidFill>
              </a:rPr>
              <a:t>Some of The main changes…</a:t>
            </a:r>
            <a:endParaRPr lang="en-GB" dirty="0">
              <a:solidFill>
                <a:srgbClr val="FF0000"/>
              </a:solidFill>
            </a:endParaRPr>
          </a:p>
        </p:txBody>
      </p:sp>
      <p:sp>
        <p:nvSpPr>
          <p:cNvPr id="3" name="Content Placeholder 2"/>
          <p:cNvSpPr>
            <a:spLocks noGrp="1"/>
          </p:cNvSpPr>
          <p:nvPr>
            <p:ph idx="1"/>
          </p:nvPr>
        </p:nvSpPr>
        <p:spPr>
          <a:xfrm>
            <a:off x="527381" y="1048092"/>
            <a:ext cx="10204563" cy="1296144"/>
          </a:xfrm>
          <a:ln>
            <a:solidFill>
              <a:schemeClr val="bg1"/>
            </a:solidFill>
          </a:ln>
        </p:spPr>
        <p:txBody>
          <a:bodyPr>
            <a:normAutofit/>
          </a:bodyPr>
          <a:lstStyle/>
          <a:p>
            <a:r>
              <a:rPr lang="en-GB" sz="2400" dirty="0" smtClean="0"/>
              <a:t>Stronger </a:t>
            </a:r>
            <a:r>
              <a:rPr lang="en-GB" sz="2400" dirty="0"/>
              <a:t>emphasis on </a:t>
            </a:r>
            <a:r>
              <a:rPr lang="en-GB" sz="2400" b="1" dirty="0"/>
              <a:t>vocabulary development, grammar, punctuation and spelling</a:t>
            </a:r>
            <a:r>
              <a:rPr lang="en-GB" sz="2400" dirty="0"/>
              <a:t> (for example, the use of </a:t>
            </a:r>
            <a:r>
              <a:rPr lang="en-GB" sz="2400" dirty="0" smtClean="0"/>
              <a:t>commas, apostrophes and capitalising proper nouns </a:t>
            </a:r>
            <a:r>
              <a:rPr lang="en-GB" sz="2400" dirty="0"/>
              <a:t>will be taught in KS1</a:t>
            </a:r>
            <a:r>
              <a:rPr lang="en-GB" sz="2400" dirty="0" smtClean="0"/>
              <a:t>)</a:t>
            </a:r>
          </a:p>
        </p:txBody>
      </p:sp>
      <p:sp>
        <p:nvSpPr>
          <p:cNvPr id="10" name="Content Placeholder 2"/>
          <p:cNvSpPr txBox="1">
            <a:spLocks/>
          </p:cNvSpPr>
          <p:nvPr/>
        </p:nvSpPr>
        <p:spPr>
          <a:xfrm>
            <a:off x="527381" y="5489848"/>
            <a:ext cx="10204563" cy="648072"/>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t>Emphasis on reading more </a:t>
            </a:r>
            <a:r>
              <a:rPr lang="en-GB" sz="2400" dirty="0" smtClean="0"/>
              <a:t>widely, </a:t>
            </a:r>
            <a:r>
              <a:rPr lang="en-GB" sz="2400" dirty="0"/>
              <a:t>for </a:t>
            </a:r>
            <a:r>
              <a:rPr lang="en-GB" sz="2400" dirty="0" smtClean="0"/>
              <a:t>pleasure.</a:t>
            </a:r>
            <a:endParaRPr lang="en-GB" sz="2400" dirty="0"/>
          </a:p>
          <a:p>
            <a:endParaRPr lang="en-GB" sz="2400" dirty="0" smtClean="0"/>
          </a:p>
        </p:txBody>
      </p:sp>
      <p:sp>
        <p:nvSpPr>
          <p:cNvPr id="11" name="Content Placeholder 2"/>
          <p:cNvSpPr txBox="1">
            <a:spLocks/>
          </p:cNvSpPr>
          <p:nvPr/>
        </p:nvSpPr>
        <p:spPr>
          <a:xfrm>
            <a:off x="527380" y="2960948"/>
            <a:ext cx="10204563" cy="648072"/>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a:t>Handwriting</a:t>
            </a:r>
            <a:r>
              <a:rPr lang="en-GB" sz="2400" dirty="0"/>
              <a:t> </a:t>
            </a:r>
            <a:r>
              <a:rPr lang="en-GB" sz="2400" dirty="0" smtClean="0"/>
              <a:t>–is </a:t>
            </a:r>
            <a:r>
              <a:rPr lang="en-GB" sz="2400" dirty="0"/>
              <a:t>expected to be fluent, legible and speedy</a:t>
            </a:r>
          </a:p>
          <a:p>
            <a:endParaRPr lang="en-GB" sz="2400" dirty="0" smtClean="0"/>
          </a:p>
        </p:txBody>
      </p:sp>
      <p:sp>
        <p:nvSpPr>
          <p:cNvPr id="13" name="Content Placeholder 2"/>
          <p:cNvSpPr txBox="1">
            <a:spLocks/>
          </p:cNvSpPr>
          <p:nvPr/>
        </p:nvSpPr>
        <p:spPr>
          <a:xfrm>
            <a:off x="527381" y="3762605"/>
            <a:ext cx="10204563" cy="648072"/>
          </a:xfrm>
          <a:prstGeom prst="rect">
            <a:avLst/>
          </a:prstGeom>
          <a:ln>
            <a:solidFill>
              <a:schemeClr val="bg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dirty="0"/>
              <a:t>Spoken English</a:t>
            </a:r>
            <a:r>
              <a:rPr lang="en-GB" sz="2400" dirty="0"/>
              <a:t> has a greater emphasis, with children to be taught </a:t>
            </a:r>
            <a:r>
              <a:rPr lang="en-GB" sz="2400" dirty="0" smtClean="0"/>
              <a:t>debating, recitation </a:t>
            </a:r>
            <a:r>
              <a:rPr lang="en-GB" sz="2400" dirty="0"/>
              <a:t>and presenting </a:t>
            </a:r>
            <a:r>
              <a:rPr lang="en-GB" sz="2400" dirty="0" smtClean="0"/>
              <a:t>skills.</a:t>
            </a:r>
          </a:p>
        </p:txBody>
      </p:sp>
      <p:sp>
        <p:nvSpPr>
          <p:cNvPr id="14" name="Content Placeholder 2"/>
          <p:cNvSpPr txBox="1">
            <a:spLocks/>
          </p:cNvSpPr>
          <p:nvPr/>
        </p:nvSpPr>
        <p:spPr>
          <a:xfrm>
            <a:off x="529041" y="4841776"/>
            <a:ext cx="10204563" cy="648072"/>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t>S</a:t>
            </a:r>
            <a:r>
              <a:rPr lang="en-GB" sz="2400" dirty="0" smtClean="0"/>
              <a:t>trengthen the teaching </a:t>
            </a:r>
            <a:r>
              <a:rPr lang="en-GB" sz="2400" dirty="0"/>
              <a:t>of phonics </a:t>
            </a:r>
            <a:r>
              <a:rPr lang="en-GB" sz="2400" dirty="0" smtClean="0"/>
              <a:t>- more </a:t>
            </a:r>
            <a:r>
              <a:rPr lang="en-GB" sz="2400" dirty="0"/>
              <a:t>pupils should read fluently.</a:t>
            </a:r>
          </a:p>
        </p:txBody>
      </p:sp>
      <p:sp>
        <p:nvSpPr>
          <p:cNvPr id="15" name="Content Placeholder 2"/>
          <p:cNvSpPr txBox="1">
            <a:spLocks/>
          </p:cNvSpPr>
          <p:nvPr/>
        </p:nvSpPr>
        <p:spPr>
          <a:xfrm>
            <a:off x="529041" y="2202853"/>
            <a:ext cx="10204563" cy="648072"/>
          </a:xfrm>
          <a:prstGeom prst="rect">
            <a:avLst/>
          </a:prstGeom>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Spelling word </a:t>
            </a:r>
            <a:r>
              <a:rPr lang="en-GB" sz="2400" dirty="0"/>
              <a:t>lists are included for Key Stage 2.</a:t>
            </a:r>
          </a:p>
        </p:txBody>
      </p:sp>
      <p:sp>
        <p:nvSpPr>
          <p:cNvPr id="7" name="Rectangle 6"/>
          <p:cNvSpPr/>
          <p:nvPr/>
        </p:nvSpPr>
        <p:spPr>
          <a:xfrm>
            <a:off x="7920203" y="116632"/>
            <a:ext cx="4098963"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English</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2899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animBg="1"/>
      <p:bldP spid="11"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Grammatical terms pupils should recognise, use and practise</a:t>
            </a:r>
            <a:endParaRPr lang="en-GB" dirty="0">
              <a:solidFill>
                <a:srgbClr val="FF0000"/>
              </a:solidFill>
            </a:endParaRPr>
          </a:p>
        </p:txBody>
      </p:sp>
      <p:pic>
        <p:nvPicPr>
          <p:cNvPr id="6" name="Content Placeholder 5" descr="The national curriculum in England - English - Appendix 2: Vocabulary, grammar and punctuation - Appendix2.pdf - Mozilla Firefox"/>
          <p:cNvPicPr>
            <a:picLocks noGrp="1" noChangeAspect="1"/>
          </p:cNvPicPr>
          <p:nvPr>
            <p:ph idx="1"/>
          </p:nvPr>
        </p:nvPicPr>
        <p:blipFill rotWithShape="1">
          <a:blip r:embed="rId3">
            <a:extLst>
              <a:ext uri="{28A0092B-C50C-407E-A947-70E740481C1C}">
                <a14:useLocalDpi xmlns:a14="http://schemas.microsoft.com/office/drawing/2010/main" val="0"/>
              </a:ext>
            </a:extLst>
          </a:blip>
          <a:srcRect l="19058" t="24897" r="38704" b="40070"/>
          <a:stretch/>
        </p:blipFill>
        <p:spPr>
          <a:xfrm>
            <a:off x="0" y="2349007"/>
            <a:ext cx="5755234" cy="2569778"/>
          </a:xfrm>
        </p:spPr>
      </p:pic>
      <p:pic>
        <p:nvPicPr>
          <p:cNvPr id="7" name="Picture 6" descr="The national curriculum in England - English - Appendix 2: Vocabulary, grammar and punctuation - Appendix2.pdf - Mozilla Firefox"/>
          <p:cNvPicPr>
            <a:picLocks noChangeAspect="1"/>
          </p:cNvPicPr>
          <p:nvPr/>
        </p:nvPicPr>
        <p:blipFill rotWithShape="1">
          <a:blip r:embed="rId4">
            <a:extLst>
              <a:ext uri="{28A0092B-C50C-407E-A947-70E740481C1C}">
                <a14:useLocalDpi xmlns:a14="http://schemas.microsoft.com/office/drawing/2010/main" val="0"/>
              </a:ext>
            </a:extLst>
          </a:blip>
          <a:srcRect l="19138" t="57566" r="33793" b="7365"/>
          <a:stretch/>
        </p:blipFill>
        <p:spPr>
          <a:xfrm>
            <a:off x="5628289" y="1229710"/>
            <a:ext cx="6328237" cy="2538249"/>
          </a:xfrm>
          <a:prstGeom prst="rect">
            <a:avLst/>
          </a:prstGeom>
        </p:spPr>
      </p:pic>
      <p:pic>
        <p:nvPicPr>
          <p:cNvPr id="8" name="Picture 7" descr="The national curriculum in England - English - Appendix 2: Vocabulary, grammar and punctuation - Appendix2.pdf - Mozilla Firefox"/>
          <p:cNvPicPr>
            <a:picLocks noChangeAspect="1"/>
          </p:cNvPicPr>
          <p:nvPr/>
        </p:nvPicPr>
        <p:blipFill rotWithShape="1">
          <a:blip r:embed="rId5">
            <a:extLst>
              <a:ext uri="{28A0092B-C50C-407E-A947-70E740481C1C}">
                <a14:useLocalDpi xmlns:a14="http://schemas.microsoft.com/office/drawing/2010/main" val="0"/>
              </a:ext>
            </a:extLst>
          </a:blip>
          <a:srcRect l="19267" t="61890" r="47500" b="19055"/>
          <a:stretch/>
        </p:blipFill>
        <p:spPr>
          <a:xfrm>
            <a:off x="6328236" y="4918785"/>
            <a:ext cx="4666594" cy="1440490"/>
          </a:xfrm>
          <a:prstGeom prst="rect">
            <a:avLst/>
          </a:prstGeom>
        </p:spPr>
      </p:pic>
      <p:sp>
        <p:nvSpPr>
          <p:cNvPr id="9" name="TextBox 8"/>
          <p:cNvSpPr txBox="1"/>
          <p:nvPr/>
        </p:nvSpPr>
        <p:spPr>
          <a:xfrm>
            <a:off x="0" y="1702676"/>
            <a:ext cx="5628290" cy="646331"/>
          </a:xfrm>
          <a:prstGeom prst="rect">
            <a:avLst/>
          </a:prstGeom>
          <a:noFill/>
        </p:spPr>
        <p:txBody>
          <a:bodyPr wrap="square" rtlCol="0">
            <a:spAutoFit/>
          </a:bodyPr>
          <a:lstStyle/>
          <a:p>
            <a:r>
              <a:rPr lang="en-GB" b="1" dirty="0" smtClean="0"/>
              <a:t>Year 2</a:t>
            </a:r>
            <a:r>
              <a:rPr lang="en-GB" dirty="0" smtClean="0"/>
              <a:t>: Detail of content to be introduced (statutory requirement)</a:t>
            </a:r>
            <a:endParaRPr lang="en-GB" dirty="0"/>
          </a:p>
        </p:txBody>
      </p:sp>
      <p:sp>
        <p:nvSpPr>
          <p:cNvPr id="10" name="TextBox 9"/>
          <p:cNvSpPr txBox="1"/>
          <p:nvPr/>
        </p:nvSpPr>
        <p:spPr>
          <a:xfrm>
            <a:off x="6328236" y="4309241"/>
            <a:ext cx="5628290" cy="646331"/>
          </a:xfrm>
          <a:prstGeom prst="rect">
            <a:avLst/>
          </a:prstGeom>
          <a:noFill/>
        </p:spPr>
        <p:txBody>
          <a:bodyPr wrap="square" rtlCol="0">
            <a:spAutoFit/>
          </a:bodyPr>
          <a:lstStyle/>
          <a:p>
            <a:r>
              <a:rPr lang="en-GB" b="1" dirty="0" smtClean="0"/>
              <a:t>Year 4</a:t>
            </a:r>
            <a:r>
              <a:rPr lang="en-GB" dirty="0" smtClean="0"/>
              <a:t>: Detail of content to be introduced (statutory requirement)</a:t>
            </a:r>
            <a:endParaRPr lang="en-GB" dirty="0"/>
          </a:p>
        </p:txBody>
      </p:sp>
    </p:spTree>
    <p:extLst>
      <p:ext uri="{BB962C8B-B14F-4D97-AF65-F5344CB8AC3E}">
        <p14:creationId xmlns:p14="http://schemas.microsoft.com/office/powerpoint/2010/main" val="95010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Grammatical terms pupils should recognise, use and practise</a:t>
            </a:r>
            <a:endParaRPr lang="en-GB" dirty="0">
              <a:solidFill>
                <a:srgbClr val="FF0000"/>
              </a:solidFill>
            </a:endParaRPr>
          </a:p>
        </p:txBody>
      </p:sp>
      <p:sp>
        <p:nvSpPr>
          <p:cNvPr id="9" name="TextBox 8"/>
          <p:cNvSpPr txBox="1"/>
          <p:nvPr/>
        </p:nvSpPr>
        <p:spPr>
          <a:xfrm>
            <a:off x="1119352" y="1844566"/>
            <a:ext cx="5628290" cy="646331"/>
          </a:xfrm>
          <a:prstGeom prst="rect">
            <a:avLst/>
          </a:prstGeom>
          <a:noFill/>
        </p:spPr>
        <p:txBody>
          <a:bodyPr wrap="square" rtlCol="0">
            <a:spAutoFit/>
          </a:bodyPr>
          <a:lstStyle/>
          <a:p>
            <a:r>
              <a:rPr lang="en-GB" b="1" dirty="0" smtClean="0"/>
              <a:t>Year 5</a:t>
            </a:r>
            <a:r>
              <a:rPr lang="en-GB" dirty="0" smtClean="0"/>
              <a:t>: Detail of content to be introduced (statutory requirement)</a:t>
            </a:r>
            <a:endParaRPr lang="en-GB" dirty="0"/>
          </a:p>
        </p:txBody>
      </p:sp>
      <p:sp>
        <p:nvSpPr>
          <p:cNvPr id="10" name="TextBox 9"/>
          <p:cNvSpPr txBox="1"/>
          <p:nvPr/>
        </p:nvSpPr>
        <p:spPr>
          <a:xfrm>
            <a:off x="5132640" y="4309240"/>
            <a:ext cx="5628290" cy="646331"/>
          </a:xfrm>
          <a:prstGeom prst="rect">
            <a:avLst/>
          </a:prstGeom>
          <a:noFill/>
        </p:spPr>
        <p:txBody>
          <a:bodyPr wrap="square" rtlCol="0">
            <a:spAutoFit/>
          </a:bodyPr>
          <a:lstStyle/>
          <a:p>
            <a:r>
              <a:rPr lang="en-GB" b="1" dirty="0" smtClean="0"/>
              <a:t>Year 6</a:t>
            </a:r>
            <a:r>
              <a:rPr lang="en-GB" dirty="0" smtClean="0"/>
              <a:t>: Detail of content to be introduced (statutory requirement)</a:t>
            </a:r>
            <a:endParaRPr lang="en-GB" dirty="0"/>
          </a:p>
        </p:txBody>
      </p:sp>
      <p:pic>
        <p:nvPicPr>
          <p:cNvPr id="5" name="Content Placeholder 4" descr="The national curriculum in England - English - Appendix 2: Vocabulary, grammar and punctuation - Appendix2.pdf - Mozilla Firefox"/>
          <p:cNvPicPr>
            <a:picLocks noGrp="1" noChangeAspect="1"/>
          </p:cNvPicPr>
          <p:nvPr>
            <p:ph idx="1"/>
          </p:nvPr>
        </p:nvPicPr>
        <p:blipFill rotWithShape="1">
          <a:blip r:embed="rId3">
            <a:extLst>
              <a:ext uri="{28A0092B-C50C-407E-A947-70E740481C1C}">
                <a14:useLocalDpi xmlns:a14="http://schemas.microsoft.com/office/drawing/2010/main" val="0"/>
              </a:ext>
            </a:extLst>
          </a:blip>
          <a:srcRect l="19637" t="60579" r="48765" b="19493"/>
          <a:stretch/>
        </p:blipFill>
        <p:spPr>
          <a:xfrm>
            <a:off x="1102973" y="2490897"/>
            <a:ext cx="4937759" cy="1676400"/>
          </a:xfrm>
        </p:spPr>
      </p:pic>
      <p:pic>
        <p:nvPicPr>
          <p:cNvPr id="11" name="Picture 10" descr="The national curriculum in England - English - Appendix 2: Vocabulary, grammar and punctuation - Appendix2.pdf - Mozilla Firefox"/>
          <p:cNvPicPr>
            <a:picLocks noChangeAspect="1"/>
          </p:cNvPicPr>
          <p:nvPr/>
        </p:nvPicPr>
        <p:blipFill rotWithShape="1">
          <a:blip r:embed="rId4">
            <a:extLst>
              <a:ext uri="{28A0092B-C50C-407E-A947-70E740481C1C}">
                <a14:useLocalDpi xmlns:a14="http://schemas.microsoft.com/office/drawing/2010/main" val="0"/>
              </a:ext>
            </a:extLst>
          </a:blip>
          <a:srcRect l="19655" t="27782" r="36638" b="52522"/>
          <a:stretch/>
        </p:blipFill>
        <p:spPr>
          <a:xfrm>
            <a:off x="5069577" y="4955572"/>
            <a:ext cx="6628437" cy="1608083"/>
          </a:xfrm>
          <a:prstGeom prst="rect">
            <a:avLst/>
          </a:prstGeom>
        </p:spPr>
      </p:pic>
    </p:spTree>
    <p:extLst>
      <p:ext uri="{BB962C8B-B14F-4D97-AF65-F5344CB8AC3E}">
        <p14:creationId xmlns:p14="http://schemas.microsoft.com/office/powerpoint/2010/main" val="974067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9349" y="188640"/>
            <a:ext cx="8496267" cy="562074"/>
          </a:xfrm>
        </p:spPr>
        <p:txBody>
          <a:bodyPr>
            <a:normAutofit fontScale="90000"/>
          </a:bodyPr>
          <a:lstStyle/>
          <a:p>
            <a:r>
              <a:rPr lang="en-GB" dirty="0" smtClean="0">
                <a:solidFill>
                  <a:srgbClr val="FF0000"/>
                </a:solidFill>
              </a:rPr>
              <a:t>Some of The main changes…</a:t>
            </a:r>
            <a:endParaRPr lang="en-GB" dirty="0">
              <a:solidFill>
                <a:srgbClr val="FF0000"/>
              </a:solidFill>
            </a:endParaRPr>
          </a:p>
        </p:txBody>
      </p:sp>
      <p:sp>
        <p:nvSpPr>
          <p:cNvPr id="5" name="Content Placeholder 2"/>
          <p:cNvSpPr>
            <a:spLocks noGrp="1"/>
          </p:cNvSpPr>
          <p:nvPr>
            <p:ph idx="1"/>
          </p:nvPr>
        </p:nvSpPr>
        <p:spPr>
          <a:xfrm>
            <a:off x="529041" y="1196752"/>
            <a:ext cx="10204563" cy="648072"/>
          </a:xfrm>
          <a:ln>
            <a:solidFill>
              <a:schemeClr val="bg1"/>
            </a:solidFill>
          </a:ln>
        </p:spPr>
        <p:txBody>
          <a:bodyPr>
            <a:normAutofit/>
          </a:bodyPr>
          <a:lstStyle/>
          <a:p>
            <a:pPr fontAlgn="base"/>
            <a:r>
              <a:rPr lang="en-GB" sz="2800" dirty="0"/>
              <a:t>It goes </a:t>
            </a:r>
            <a:r>
              <a:rPr lang="en-GB" sz="2800" dirty="0" smtClean="0"/>
              <a:t>beyond the previous </a:t>
            </a:r>
            <a:r>
              <a:rPr lang="en-GB" sz="2800" dirty="0"/>
              <a:t>curriculum</a:t>
            </a:r>
            <a:r>
              <a:rPr lang="en-GB" sz="2800" dirty="0" smtClean="0"/>
              <a:t>.</a:t>
            </a:r>
          </a:p>
        </p:txBody>
      </p:sp>
      <p:sp>
        <p:nvSpPr>
          <p:cNvPr id="6" name="Content Placeholder 2"/>
          <p:cNvSpPr txBox="1">
            <a:spLocks/>
          </p:cNvSpPr>
          <p:nvPr/>
        </p:nvSpPr>
        <p:spPr>
          <a:xfrm>
            <a:off x="527381" y="2132856"/>
            <a:ext cx="10204563" cy="1008112"/>
          </a:xfrm>
          <a:prstGeom prst="rect">
            <a:avLst/>
          </a:prstGeom>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en-GB" sz="2400" dirty="0" smtClean="0"/>
              <a:t>Need to keep key maths fundamentals</a:t>
            </a:r>
            <a:r>
              <a:rPr lang="en-GB" sz="2400" dirty="0"/>
              <a:t>, such as times tables and number facts, "on the </a:t>
            </a:r>
            <a:r>
              <a:rPr lang="en-GB" sz="2400" dirty="0" smtClean="0"/>
              <a:t>boil“ (All times tables and related division facts up to 12 x 12 known by Y4)</a:t>
            </a:r>
            <a:endParaRPr lang="en-GB" sz="2400" dirty="0"/>
          </a:p>
        </p:txBody>
      </p:sp>
      <p:sp>
        <p:nvSpPr>
          <p:cNvPr id="7" name="Content Placeholder 2"/>
          <p:cNvSpPr txBox="1">
            <a:spLocks/>
          </p:cNvSpPr>
          <p:nvPr/>
        </p:nvSpPr>
        <p:spPr>
          <a:xfrm>
            <a:off x="527380" y="3656138"/>
            <a:ext cx="10204563" cy="1366884"/>
          </a:xfrm>
          <a:prstGeom prst="rect">
            <a:avLst/>
          </a:prstGeom>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en-GB" sz="2400" dirty="0" smtClean="0"/>
              <a:t>Emphasis </a:t>
            </a:r>
            <a:r>
              <a:rPr lang="en-GB" sz="2400" dirty="0"/>
              <a:t>on calculating and problem </a:t>
            </a:r>
            <a:r>
              <a:rPr lang="en-GB" sz="2400" dirty="0" smtClean="0"/>
              <a:t>solving with </a:t>
            </a:r>
            <a:r>
              <a:rPr lang="en-GB" sz="2400" dirty="0"/>
              <a:t>fractions and decimals and less on data handling (now called statistics</a:t>
            </a:r>
            <a:r>
              <a:rPr lang="en-GB" sz="2400" dirty="0" smtClean="0"/>
              <a:t>).</a:t>
            </a:r>
            <a:endParaRPr lang="en-GB" sz="2400" dirty="0"/>
          </a:p>
        </p:txBody>
      </p:sp>
      <p:sp>
        <p:nvSpPr>
          <p:cNvPr id="12" name="Rectangle 11"/>
          <p:cNvSpPr/>
          <p:nvPr/>
        </p:nvSpPr>
        <p:spPr>
          <a:xfrm>
            <a:off x="7047186" y="188638"/>
            <a:ext cx="4103635" cy="76944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Mathematics</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 name="Content Placeholder 2"/>
          <p:cNvSpPr txBox="1">
            <a:spLocks/>
          </p:cNvSpPr>
          <p:nvPr/>
        </p:nvSpPr>
        <p:spPr>
          <a:xfrm>
            <a:off x="527381" y="4832522"/>
            <a:ext cx="10204563" cy="1678496"/>
          </a:xfrm>
          <a:prstGeom prst="rect">
            <a:avLst/>
          </a:prstGeom>
          <a:ln>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en-GB" sz="2400" dirty="0" smtClean="0"/>
              <a:t>Calculators are banned </a:t>
            </a:r>
            <a:r>
              <a:rPr lang="en-GB" sz="2400" dirty="0"/>
              <a:t>in the KS2 SAT. </a:t>
            </a:r>
            <a:r>
              <a:rPr lang="en-GB" sz="2400" dirty="0" smtClean="0"/>
              <a:t>There is an increased emphasis on mental </a:t>
            </a:r>
            <a:r>
              <a:rPr lang="en-GB" sz="2400" dirty="0"/>
              <a:t>fluency and the use of efficient written methods in the four mathematical operations.</a:t>
            </a:r>
          </a:p>
        </p:txBody>
      </p:sp>
    </p:spTree>
    <p:extLst>
      <p:ext uri="{BB962C8B-B14F-4D97-AF65-F5344CB8AC3E}">
        <p14:creationId xmlns:p14="http://schemas.microsoft.com/office/powerpoint/2010/main" val="426163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Content now in KS1 that used to be Year 3</a:t>
            </a:r>
            <a:endParaRPr lang="en-GB" dirty="0">
              <a:solidFill>
                <a:srgbClr val="FF0000"/>
              </a:solidFill>
            </a:endParaRPr>
          </a:p>
        </p:txBody>
      </p:sp>
      <p:sp>
        <p:nvSpPr>
          <p:cNvPr id="3" name="Content Placeholder 2"/>
          <p:cNvSpPr>
            <a:spLocks noGrp="1"/>
          </p:cNvSpPr>
          <p:nvPr>
            <p:ph idx="1"/>
          </p:nvPr>
        </p:nvSpPr>
        <p:spPr>
          <a:xfrm>
            <a:off x="838200" y="1825624"/>
            <a:ext cx="10515600" cy="4764362"/>
          </a:xfrm>
        </p:spPr>
        <p:txBody>
          <a:bodyPr>
            <a:normAutofit fontScale="70000" lnSpcReduction="20000"/>
          </a:bodyPr>
          <a:lstStyle/>
          <a:p>
            <a:r>
              <a:rPr lang="en-GB" sz="3400" dirty="0" smtClean="0"/>
              <a:t>Use numbers and images to </a:t>
            </a:r>
            <a:r>
              <a:rPr lang="en-GB" sz="3400" dirty="0"/>
              <a:t>find a solution and present it in context, where </a:t>
            </a:r>
            <a:r>
              <a:rPr lang="en-GB" sz="3400" dirty="0" smtClean="0"/>
              <a:t>appropriate </a:t>
            </a:r>
            <a:r>
              <a:rPr lang="en-GB" sz="3400" dirty="0"/>
              <a:t>using £.p notation or units of </a:t>
            </a:r>
            <a:r>
              <a:rPr lang="en-GB" sz="3400" dirty="0" smtClean="0"/>
              <a:t>measure</a:t>
            </a:r>
          </a:p>
          <a:p>
            <a:r>
              <a:rPr lang="en-GB" sz="3400" dirty="0"/>
              <a:t>Derive and recall all addition and subtraction facts for each </a:t>
            </a:r>
            <a:r>
              <a:rPr lang="en-GB" sz="3400" dirty="0" smtClean="0"/>
              <a:t>number </a:t>
            </a:r>
            <a:r>
              <a:rPr lang="en-GB" sz="3400" dirty="0"/>
              <a:t>to 20, sums and differences of multiples of 10 and </a:t>
            </a:r>
            <a:r>
              <a:rPr lang="en-GB" sz="3400" dirty="0" smtClean="0"/>
              <a:t>number </a:t>
            </a:r>
            <a:r>
              <a:rPr lang="en-GB" sz="3400" dirty="0"/>
              <a:t>pairs that total </a:t>
            </a:r>
            <a:r>
              <a:rPr lang="en-GB" sz="3400" dirty="0" smtClean="0"/>
              <a:t>100</a:t>
            </a:r>
          </a:p>
          <a:p>
            <a:r>
              <a:rPr lang="en-GB" sz="3400" dirty="0"/>
              <a:t>Derive and recall multiplication facts for the 2, </a:t>
            </a:r>
            <a:r>
              <a:rPr lang="en-GB" sz="3400" dirty="0" smtClean="0"/>
              <a:t>5 </a:t>
            </a:r>
            <a:r>
              <a:rPr lang="en-GB" sz="3400" dirty="0"/>
              <a:t>and </a:t>
            </a:r>
            <a:r>
              <a:rPr lang="en-GB" sz="3400" dirty="0" smtClean="0"/>
              <a:t>10 times-tables </a:t>
            </a:r>
            <a:r>
              <a:rPr lang="en-GB" sz="3400" dirty="0"/>
              <a:t>and the corresponding division </a:t>
            </a:r>
            <a:r>
              <a:rPr lang="en-GB" sz="3400" dirty="0" smtClean="0"/>
              <a:t>facts</a:t>
            </a:r>
          </a:p>
          <a:p>
            <a:r>
              <a:rPr lang="en-GB" sz="3400" dirty="0"/>
              <a:t>Add or subtract mentally combinations of </a:t>
            </a:r>
            <a:r>
              <a:rPr lang="en-GB" sz="3400" dirty="0" smtClean="0"/>
              <a:t>one-digit </a:t>
            </a:r>
            <a:r>
              <a:rPr lang="en-GB" sz="3400" dirty="0"/>
              <a:t>and </a:t>
            </a:r>
            <a:r>
              <a:rPr lang="en-GB" sz="3400" dirty="0" smtClean="0"/>
              <a:t>two-digit numbers</a:t>
            </a:r>
          </a:p>
          <a:p>
            <a:r>
              <a:rPr lang="en-GB" sz="3400" dirty="0"/>
              <a:t>Multiply </a:t>
            </a:r>
            <a:r>
              <a:rPr lang="en-GB" sz="3400" dirty="0" smtClean="0"/>
              <a:t>one- and two-digit numbers by 10, and describe </a:t>
            </a:r>
            <a:r>
              <a:rPr lang="en-GB" sz="3400" dirty="0"/>
              <a:t>the </a:t>
            </a:r>
            <a:r>
              <a:rPr lang="en-GB" sz="3400" dirty="0" smtClean="0"/>
              <a:t>effect</a:t>
            </a:r>
          </a:p>
          <a:p>
            <a:r>
              <a:rPr lang="en-GB" sz="3400" dirty="0"/>
              <a:t>choose and use appropriate units to estimate, measure, and </a:t>
            </a:r>
            <a:r>
              <a:rPr lang="en-GB" sz="3400" dirty="0" smtClean="0"/>
              <a:t>record measurements</a:t>
            </a:r>
          </a:p>
          <a:p>
            <a:r>
              <a:rPr lang="en-GB" sz="3400" dirty="0" smtClean="0"/>
              <a:t>Read scales to the nearest whole digit</a:t>
            </a:r>
          </a:p>
          <a:p>
            <a:r>
              <a:rPr lang="en-GB" sz="3400" dirty="0"/>
              <a:t>Read the time on a </a:t>
            </a:r>
            <a:r>
              <a:rPr lang="en-GB" sz="3400" dirty="0" smtClean="0"/>
              <a:t>12-hour </a:t>
            </a:r>
            <a:r>
              <a:rPr lang="en-GB" sz="3400" dirty="0"/>
              <a:t>digital clock and to the nearest </a:t>
            </a:r>
            <a:r>
              <a:rPr lang="en-GB" sz="3400" dirty="0" smtClean="0"/>
              <a:t>five minutes </a:t>
            </a:r>
            <a:r>
              <a:rPr lang="en-GB" sz="3400" dirty="0"/>
              <a:t>on an analogue clock; calculate time intervals and find </a:t>
            </a:r>
            <a:r>
              <a:rPr lang="en-GB" sz="3400" dirty="0" smtClean="0"/>
              <a:t>start </a:t>
            </a:r>
            <a:r>
              <a:rPr lang="en-GB" sz="3400" dirty="0"/>
              <a:t>or end times for a given time </a:t>
            </a:r>
            <a:r>
              <a:rPr lang="en-GB" sz="3400" dirty="0" smtClean="0"/>
              <a:t>interval</a:t>
            </a:r>
            <a:endParaRPr lang="en-GB" sz="3400"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92900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Maths2014 Curriculum_changes_proof - maths2014curriculum_changes_proof.pdf - Mozilla Firefox"/>
          <p:cNvPicPr>
            <a:picLocks noGrp="1" noChangeAspect="1"/>
          </p:cNvPicPr>
          <p:nvPr>
            <p:ph idx="1"/>
          </p:nvPr>
        </p:nvPicPr>
        <p:blipFill rotWithShape="1">
          <a:blip r:embed="rId3">
            <a:extLst>
              <a:ext uri="{28A0092B-C50C-407E-A947-70E740481C1C}">
                <a14:useLocalDpi xmlns:a14="http://schemas.microsoft.com/office/drawing/2010/main" val="0"/>
              </a:ext>
            </a:extLst>
          </a:blip>
          <a:srcRect l="14565" t="18188" r="16386" b="8986"/>
          <a:stretch/>
        </p:blipFill>
        <p:spPr>
          <a:xfrm>
            <a:off x="469672" y="259729"/>
            <a:ext cx="11259873" cy="6393320"/>
          </a:xfrm>
        </p:spPr>
      </p:pic>
    </p:spTree>
    <p:extLst>
      <p:ext uri="{BB962C8B-B14F-4D97-AF65-F5344CB8AC3E}">
        <p14:creationId xmlns:p14="http://schemas.microsoft.com/office/powerpoint/2010/main" val="1839379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Maths2014 Curriculum_changes_proof - maths2014curriculum_changes_proof.pdf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16321" t="18551" r="18141" b="5363"/>
          <a:stretch/>
        </p:blipFill>
        <p:spPr>
          <a:xfrm>
            <a:off x="902351" y="193408"/>
            <a:ext cx="10402087" cy="6501306"/>
          </a:xfrm>
        </p:spPr>
      </p:pic>
    </p:spTree>
    <p:extLst>
      <p:ext uri="{BB962C8B-B14F-4D97-AF65-F5344CB8AC3E}">
        <p14:creationId xmlns:p14="http://schemas.microsoft.com/office/powerpoint/2010/main" val="4108259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6351" y="326571"/>
            <a:ext cx="9952192" cy="4715004"/>
          </a:xfrm>
          <a:prstGeom prst="rect">
            <a:avLst/>
          </a:prstGeom>
        </p:spPr>
      </p:pic>
    </p:spTree>
    <p:extLst>
      <p:ext uri="{BB962C8B-B14F-4D97-AF65-F5344CB8AC3E}">
        <p14:creationId xmlns:p14="http://schemas.microsoft.com/office/powerpoint/2010/main" val="3265725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60269" y="365125"/>
            <a:ext cx="9475353" cy="6130267"/>
          </a:xfrm>
          <a:prstGeom prst="rect">
            <a:avLst/>
          </a:prstGeom>
        </p:spPr>
      </p:pic>
    </p:spTree>
    <p:extLst>
      <p:ext uri="{BB962C8B-B14F-4D97-AF65-F5344CB8AC3E}">
        <p14:creationId xmlns:p14="http://schemas.microsoft.com/office/powerpoint/2010/main" val="2766048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So HOW do we assess?</a:t>
            </a:r>
            <a:endParaRPr lang="en-GB" dirty="0">
              <a:solidFill>
                <a:srgbClr val="FF0000"/>
              </a:solidFill>
            </a:endParaRPr>
          </a:p>
        </p:txBody>
      </p:sp>
      <p:sp>
        <p:nvSpPr>
          <p:cNvPr id="3" name="Content Placeholder 2"/>
          <p:cNvSpPr>
            <a:spLocks noGrp="1"/>
          </p:cNvSpPr>
          <p:nvPr>
            <p:ph idx="1"/>
          </p:nvPr>
        </p:nvSpPr>
        <p:spPr>
          <a:xfrm>
            <a:off x="838200" y="1371600"/>
            <a:ext cx="10515600" cy="5060731"/>
          </a:xfrm>
        </p:spPr>
        <p:txBody>
          <a:bodyPr>
            <a:normAutofit/>
          </a:bodyPr>
          <a:lstStyle/>
          <a:p>
            <a:pPr marL="0" indent="0">
              <a:buNone/>
            </a:pPr>
            <a:r>
              <a:rPr lang="en-GB" u="sng" dirty="0" smtClean="0"/>
              <a:t>In school formative assessment</a:t>
            </a:r>
          </a:p>
          <a:p>
            <a:endParaRPr lang="en-GB" dirty="0" smtClean="0"/>
          </a:p>
          <a:p>
            <a:r>
              <a:rPr lang="en-GB" dirty="0" smtClean="0"/>
              <a:t>Questioning, marking, observations, recap quizzes, scanning work</a:t>
            </a:r>
          </a:p>
          <a:p>
            <a:r>
              <a:rPr lang="en-GB" dirty="0" smtClean="0"/>
              <a:t>RAG rating for each objective for each pupil on O Track (class track)</a:t>
            </a:r>
          </a:p>
          <a:p>
            <a:r>
              <a:rPr lang="en-GB" dirty="0" smtClean="0"/>
              <a:t>Provides on going, day to day and even within lesson monitoring of pupils’ strengths, weaknesses and next steps</a:t>
            </a:r>
          </a:p>
          <a:p>
            <a:r>
              <a:rPr lang="en-GB" dirty="0" smtClean="0"/>
              <a:t>Reported to </a:t>
            </a:r>
            <a:r>
              <a:rPr lang="en-GB" b="1" u="sng" dirty="0" smtClean="0"/>
              <a:t>parents</a:t>
            </a:r>
            <a:r>
              <a:rPr lang="en-GB" b="1" dirty="0" smtClean="0"/>
              <a:t> </a:t>
            </a:r>
            <a:r>
              <a:rPr lang="en-GB" dirty="0" smtClean="0"/>
              <a:t>to strengthen partnerships and aid learning</a:t>
            </a:r>
          </a:p>
          <a:p>
            <a:r>
              <a:rPr lang="en-GB" dirty="0" smtClean="0"/>
              <a:t>Communicated to </a:t>
            </a:r>
            <a:r>
              <a:rPr lang="en-GB" b="1" u="sng" dirty="0" smtClean="0"/>
              <a:t>pupils</a:t>
            </a:r>
            <a:r>
              <a:rPr lang="en-GB" dirty="0" smtClean="0"/>
              <a:t>, providing targets and next steps</a:t>
            </a:r>
          </a:p>
          <a:p>
            <a:r>
              <a:rPr lang="en-GB" dirty="0" smtClean="0"/>
              <a:t>Acted on, in class, within the lesson, that afternoon or the next day</a:t>
            </a:r>
          </a:p>
          <a:p>
            <a:r>
              <a:rPr lang="en-GB" dirty="0" smtClean="0"/>
              <a:t>Shared with next </a:t>
            </a:r>
            <a:r>
              <a:rPr lang="en-GB" b="1" u="sng" dirty="0" smtClean="0"/>
              <a:t>teachers</a:t>
            </a:r>
            <a:r>
              <a:rPr lang="en-GB" dirty="0" smtClean="0"/>
              <a:t> as shows exactly where gaps are</a:t>
            </a:r>
          </a:p>
        </p:txBody>
      </p:sp>
    </p:spTree>
    <p:extLst>
      <p:ext uri="{BB962C8B-B14F-4D97-AF65-F5344CB8AC3E}">
        <p14:creationId xmlns:p14="http://schemas.microsoft.com/office/powerpoint/2010/main" val="245505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88640"/>
            <a:ext cx="10972800" cy="778098"/>
          </a:xfrm>
        </p:spPr>
        <p:txBody>
          <a:bodyPr/>
          <a:lstStyle/>
          <a:p>
            <a:r>
              <a:rPr lang="en-GB" dirty="0" smtClean="0">
                <a:solidFill>
                  <a:srgbClr val="FF0000"/>
                </a:solidFill>
              </a:rPr>
              <a:t>New Primary Curriculum</a:t>
            </a:r>
            <a:endParaRPr lang="en-GB" dirty="0">
              <a:solidFill>
                <a:srgbClr val="FF0000"/>
              </a:solidFill>
            </a:endParaRPr>
          </a:p>
        </p:txBody>
      </p:sp>
      <p:sp>
        <p:nvSpPr>
          <p:cNvPr id="3" name="Content Placeholder 2"/>
          <p:cNvSpPr>
            <a:spLocks noGrp="1"/>
          </p:cNvSpPr>
          <p:nvPr>
            <p:ph idx="1"/>
          </p:nvPr>
        </p:nvSpPr>
        <p:spPr>
          <a:xfrm>
            <a:off x="527381" y="1124744"/>
            <a:ext cx="10972800" cy="1152128"/>
          </a:xfrm>
        </p:spPr>
        <p:txBody>
          <a:bodyPr>
            <a:normAutofit/>
          </a:bodyPr>
          <a:lstStyle/>
          <a:p>
            <a:r>
              <a:rPr lang="en-GB" sz="3600" dirty="0"/>
              <a:t>S</a:t>
            </a:r>
            <a:r>
              <a:rPr lang="en-GB" sz="3600" dirty="0" smtClean="0"/>
              <a:t>tatutory for most year groups from September 2014.</a:t>
            </a:r>
          </a:p>
          <a:p>
            <a:endParaRPr lang="en-GB" sz="3200" dirty="0"/>
          </a:p>
        </p:txBody>
      </p:sp>
      <p:sp>
        <p:nvSpPr>
          <p:cNvPr id="4" name="Title 1"/>
          <p:cNvSpPr txBox="1">
            <a:spLocks/>
          </p:cNvSpPr>
          <p:nvPr/>
        </p:nvSpPr>
        <p:spPr>
          <a:xfrm>
            <a:off x="623392" y="5805264"/>
            <a:ext cx="10972800"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6" name="Content Placeholder 2"/>
          <p:cNvSpPr txBox="1">
            <a:spLocks/>
          </p:cNvSpPr>
          <p:nvPr/>
        </p:nvSpPr>
        <p:spPr>
          <a:xfrm>
            <a:off x="431371" y="2636912"/>
            <a:ext cx="10972800"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7" name="Content Placeholder 2"/>
          <p:cNvSpPr txBox="1">
            <a:spLocks/>
          </p:cNvSpPr>
          <p:nvPr/>
        </p:nvSpPr>
        <p:spPr>
          <a:xfrm>
            <a:off x="527380" y="2024843"/>
            <a:ext cx="10780779" cy="98559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4000" dirty="0" smtClean="0"/>
              <a:t>Our current Year 3 have experienced Y1 and Y2 of new curriculum and so are the first cohort with no “gaps”.</a:t>
            </a:r>
            <a:endParaRPr lang="en-GB" sz="4000" dirty="0"/>
          </a:p>
          <a:p>
            <a:endParaRPr lang="en-GB" dirty="0"/>
          </a:p>
        </p:txBody>
      </p:sp>
      <p:sp>
        <p:nvSpPr>
          <p:cNvPr id="8" name="Content Placeholder 2"/>
          <p:cNvSpPr txBox="1">
            <a:spLocks/>
          </p:cNvSpPr>
          <p:nvPr/>
        </p:nvSpPr>
        <p:spPr>
          <a:xfrm>
            <a:off x="527381" y="3540725"/>
            <a:ext cx="10780779"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600" dirty="0" smtClean="0"/>
              <a:t>The bar has been raised…</a:t>
            </a:r>
            <a:endParaRPr lang="en-GB" dirty="0"/>
          </a:p>
          <a:p>
            <a:endParaRPr lang="en-GB" dirty="0"/>
          </a:p>
        </p:txBody>
      </p:sp>
      <p:sp>
        <p:nvSpPr>
          <p:cNvPr id="10" name="Content Placeholder 2"/>
          <p:cNvSpPr txBox="1">
            <a:spLocks/>
          </p:cNvSpPr>
          <p:nvPr/>
        </p:nvSpPr>
        <p:spPr>
          <a:xfrm>
            <a:off x="507191" y="4567638"/>
            <a:ext cx="1082116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3600" dirty="0" smtClean="0"/>
              <a:t>There are changes in content and expectations.</a:t>
            </a:r>
            <a:endParaRPr lang="en-GB" sz="3600" dirty="0"/>
          </a:p>
          <a:p>
            <a:endParaRPr lang="en-GB"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2171" y="3010442"/>
            <a:ext cx="3264363" cy="155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093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3791" y="114300"/>
            <a:ext cx="5727609" cy="7040390"/>
          </a:xfrm>
        </p:spPr>
      </p:pic>
    </p:spTree>
    <p:extLst>
      <p:ext uri="{BB962C8B-B14F-4D97-AF65-F5344CB8AC3E}">
        <p14:creationId xmlns:p14="http://schemas.microsoft.com/office/powerpoint/2010/main" val="41271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7103"/>
            <a:ext cx="10515600" cy="5309860"/>
          </a:xfrm>
        </p:spPr>
        <p:txBody>
          <a:bodyPr>
            <a:normAutofit lnSpcReduction="10000"/>
          </a:bodyPr>
          <a:lstStyle/>
          <a:p>
            <a:pPr marL="0" indent="0">
              <a:buNone/>
            </a:pPr>
            <a:r>
              <a:rPr lang="en-GB" u="sng" dirty="0" smtClean="0"/>
              <a:t>In school summative assessment</a:t>
            </a:r>
          </a:p>
          <a:p>
            <a:pPr marL="0" indent="0">
              <a:buNone/>
            </a:pPr>
            <a:endParaRPr lang="en-GB" u="sng" dirty="0" smtClean="0"/>
          </a:p>
          <a:p>
            <a:r>
              <a:rPr lang="en-GB" dirty="0" smtClean="0"/>
              <a:t>Termly conversion to Deeper Learning ARE (Age Related Expectation) Judgement</a:t>
            </a:r>
          </a:p>
          <a:p>
            <a:r>
              <a:rPr lang="en-GB" dirty="0" smtClean="0"/>
              <a:t>Use combination of termly tests, teacher assessment, in class questioning and work analysis as well as suggestion from O-Track</a:t>
            </a:r>
          </a:p>
          <a:p>
            <a:r>
              <a:rPr lang="en-GB" dirty="0" smtClean="0"/>
              <a:t>Produces percentages of pupils on track to achieve ARE/ good progress by end of year</a:t>
            </a:r>
          </a:p>
          <a:p>
            <a:r>
              <a:rPr lang="en-GB" dirty="0" smtClean="0"/>
              <a:t>Analysed to provide information on in year progress of specific groups</a:t>
            </a:r>
          </a:p>
          <a:p>
            <a:r>
              <a:rPr lang="en-GB" dirty="0" smtClean="0"/>
              <a:t>Used to identify need for interventions</a:t>
            </a:r>
          </a:p>
          <a:p>
            <a:r>
              <a:rPr lang="en-GB" dirty="0" smtClean="0"/>
              <a:t>Information from this will inform parents’ meetings discussions and reports, plus informal meetings</a:t>
            </a:r>
          </a:p>
        </p:txBody>
      </p:sp>
    </p:spTree>
    <p:extLst>
      <p:ext uri="{BB962C8B-B14F-4D97-AF65-F5344CB8AC3E}">
        <p14:creationId xmlns:p14="http://schemas.microsoft.com/office/powerpoint/2010/main" val="795653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End of Year Reports</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Communicate level of success at objectives for that Year group </a:t>
            </a:r>
          </a:p>
          <a:p>
            <a:r>
              <a:rPr lang="en-GB" dirty="0" smtClean="0"/>
              <a:t>Clear next steps</a:t>
            </a:r>
          </a:p>
          <a:p>
            <a:r>
              <a:rPr lang="en-GB" dirty="0" smtClean="0"/>
              <a:t>Overall rating of Below, W1, W2, W3, ARE or GDS for each core subject</a:t>
            </a:r>
          </a:p>
          <a:p>
            <a:endParaRPr lang="en-GB" dirty="0"/>
          </a:p>
          <a:p>
            <a:pPr marL="0" indent="0">
              <a:buNone/>
            </a:pPr>
            <a:r>
              <a:rPr lang="en-GB" u="sng" dirty="0" smtClean="0"/>
              <a:t>Remember</a:t>
            </a:r>
          </a:p>
          <a:p>
            <a:r>
              <a:rPr lang="en-GB" dirty="0" smtClean="0"/>
              <a:t>Achieving ARE constitutes good attainment due to the challenge built into the curriculum</a:t>
            </a:r>
            <a:endParaRPr lang="en-GB" dirty="0"/>
          </a:p>
        </p:txBody>
      </p:sp>
    </p:spTree>
    <p:extLst>
      <p:ext uri="{BB962C8B-B14F-4D97-AF65-F5344CB8AC3E}">
        <p14:creationId xmlns:p14="http://schemas.microsoft.com/office/powerpoint/2010/main" val="799831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Conversion from levels to ARE</a:t>
            </a:r>
            <a:endParaRPr lang="en-GB" dirty="0"/>
          </a:p>
        </p:txBody>
      </p:sp>
      <p:sp>
        <p:nvSpPr>
          <p:cNvPr id="3" name="Content Placeholder 2"/>
          <p:cNvSpPr>
            <a:spLocks noGrp="1"/>
          </p:cNvSpPr>
          <p:nvPr>
            <p:ph idx="1"/>
          </p:nvPr>
        </p:nvSpPr>
        <p:spPr/>
        <p:txBody>
          <a:bodyPr>
            <a:normAutofit fontScale="92500"/>
          </a:bodyPr>
          <a:lstStyle/>
          <a:p>
            <a:r>
              <a:rPr lang="en-GB" dirty="0" smtClean="0"/>
              <a:t>Has been a sticking plaster moment</a:t>
            </a:r>
          </a:p>
          <a:p>
            <a:r>
              <a:rPr lang="en-GB" dirty="0" smtClean="0"/>
              <a:t>We have converted all KS1 levels, Y3 entry levels and July 2015 levels to ARE in order to track progress</a:t>
            </a:r>
          </a:p>
          <a:p>
            <a:r>
              <a:rPr lang="en-GB" dirty="0" smtClean="0"/>
              <a:t>Perceived lack of progress has become apparent as more information of Expected Standards was released last year (especially at Greater Depth)</a:t>
            </a:r>
          </a:p>
          <a:p>
            <a:endParaRPr lang="en-GB" dirty="0"/>
          </a:p>
          <a:p>
            <a:r>
              <a:rPr lang="en-GB" dirty="0" smtClean="0"/>
              <a:t>NB New standardised and externally analysed Year 3 Entry tests are being administered and external Writing Moderation sought to provide us with a watertight Year 3 Entry ARE/ baseline</a:t>
            </a:r>
          </a:p>
          <a:p>
            <a:r>
              <a:rPr lang="en-GB" dirty="0" smtClean="0"/>
              <a:t>Diagnostic NVR tests will still be carried out on all pupils</a:t>
            </a:r>
            <a:endParaRPr lang="en-GB" dirty="0"/>
          </a:p>
        </p:txBody>
      </p:sp>
    </p:spTree>
    <p:extLst>
      <p:ext uri="{BB962C8B-B14F-4D97-AF65-F5344CB8AC3E}">
        <p14:creationId xmlns:p14="http://schemas.microsoft.com/office/powerpoint/2010/main" val="3490126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698" y="1293610"/>
            <a:ext cx="10515600" cy="4351338"/>
          </a:xfrm>
          <a:solidFill>
            <a:schemeClr val="accent3">
              <a:lumMod val="20000"/>
              <a:lumOff val="80000"/>
            </a:schemeClr>
          </a:solidFill>
        </p:spPr>
        <p:txBody>
          <a:bodyPr/>
          <a:lstStyle/>
          <a:p>
            <a:r>
              <a:rPr lang="en-GB" dirty="0" smtClean="0"/>
              <a:t>“The new standards were designed to be broadly similar, but are not equivalent, to an old level 4b. The performance descriptors, used by teachers in the standard setting process, were developed with an understanding of the performance of pupils working at a 4b. However, given the curricula differences, there is not a direct equivalence between the new expected standard and level 4b in previous years.”</a:t>
            </a:r>
          </a:p>
          <a:p>
            <a:pPr marL="0" indent="0" algn="r">
              <a:buNone/>
            </a:pPr>
            <a:r>
              <a:rPr lang="en-GB" dirty="0" smtClean="0"/>
              <a:t>Department for Education</a:t>
            </a:r>
          </a:p>
          <a:p>
            <a:pPr marL="0" indent="0" algn="r">
              <a:buNone/>
            </a:pPr>
            <a:r>
              <a:rPr lang="en-GB" dirty="0" smtClean="0"/>
              <a:t>National curriculum assessments at key stage 2 in England, 2016 (provisional)</a:t>
            </a:r>
            <a:endParaRPr lang="en-GB" dirty="0"/>
          </a:p>
        </p:txBody>
      </p:sp>
    </p:spTree>
    <p:extLst>
      <p:ext uri="{BB962C8B-B14F-4D97-AF65-F5344CB8AC3E}">
        <p14:creationId xmlns:p14="http://schemas.microsoft.com/office/powerpoint/2010/main" val="3393704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Year 6 Results 2016</a:t>
            </a:r>
            <a:endParaRPr lang="en-GB" dirty="0">
              <a:solidFill>
                <a:srgbClr val="FF0000"/>
              </a:solidFill>
            </a:endParaRPr>
          </a:p>
        </p:txBody>
      </p:sp>
      <p:sp>
        <p:nvSpPr>
          <p:cNvPr id="3" name="Content Placeholder 2"/>
          <p:cNvSpPr>
            <a:spLocks noGrp="1"/>
          </p:cNvSpPr>
          <p:nvPr>
            <p:ph idx="1"/>
          </p:nvPr>
        </p:nvSpPr>
        <p:spPr/>
        <p:txBody>
          <a:bodyPr>
            <a:normAutofit fontScale="92500"/>
          </a:bodyPr>
          <a:lstStyle/>
          <a:p>
            <a:r>
              <a:rPr lang="en-GB" dirty="0" smtClean="0"/>
              <a:t>Nationally, in 2016, </a:t>
            </a:r>
            <a:r>
              <a:rPr lang="en-GB" dirty="0" smtClean="0">
                <a:solidFill>
                  <a:srgbClr val="FF0000"/>
                </a:solidFill>
              </a:rPr>
              <a:t>53%</a:t>
            </a:r>
            <a:r>
              <a:rPr lang="en-GB" dirty="0" smtClean="0"/>
              <a:t> reached the Expected Standard in reading, writing and mathematics </a:t>
            </a:r>
          </a:p>
          <a:p>
            <a:r>
              <a:rPr lang="en-GB" dirty="0" smtClean="0"/>
              <a:t>Nationally, in 2015, </a:t>
            </a:r>
            <a:r>
              <a:rPr lang="en-GB" dirty="0" smtClean="0">
                <a:solidFill>
                  <a:srgbClr val="FF0000"/>
                </a:solidFill>
              </a:rPr>
              <a:t>80%</a:t>
            </a:r>
            <a:r>
              <a:rPr lang="en-GB" dirty="0" smtClean="0"/>
              <a:t> achieved level 4 or above in reading, writing and mathematics (</a:t>
            </a:r>
            <a:r>
              <a:rPr lang="en-GB" dirty="0" smtClean="0">
                <a:solidFill>
                  <a:srgbClr val="FF0000"/>
                </a:solidFill>
              </a:rPr>
              <a:t>69%</a:t>
            </a:r>
            <a:r>
              <a:rPr lang="en-GB" dirty="0" smtClean="0"/>
              <a:t> achieved a 4b in reading and maths and a 4 in writing)</a:t>
            </a:r>
          </a:p>
          <a:p>
            <a:endParaRPr lang="en-GB" dirty="0"/>
          </a:p>
          <a:p>
            <a:r>
              <a:rPr lang="en-GB" dirty="0" smtClean="0"/>
              <a:t>At LWJ, in 2016, </a:t>
            </a:r>
            <a:r>
              <a:rPr lang="en-GB" dirty="0" smtClean="0">
                <a:solidFill>
                  <a:srgbClr val="00B050"/>
                </a:solidFill>
              </a:rPr>
              <a:t>72.5% </a:t>
            </a:r>
            <a:r>
              <a:rPr lang="en-GB" dirty="0"/>
              <a:t>reached the Expected Standard in reading, writing and mathematics </a:t>
            </a:r>
            <a:endParaRPr lang="en-GB" dirty="0" smtClean="0"/>
          </a:p>
          <a:p>
            <a:r>
              <a:rPr lang="en-GB" dirty="0" smtClean="0"/>
              <a:t>At LWJ, in 2015, </a:t>
            </a:r>
            <a:r>
              <a:rPr lang="en-GB" dirty="0" smtClean="0">
                <a:solidFill>
                  <a:srgbClr val="00B050"/>
                </a:solidFill>
              </a:rPr>
              <a:t>87%</a:t>
            </a:r>
            <a:r>
              <a:rPr lang="en-GB" dirty="0" smtClean="0"/>
              <a:t> </a:t>
            </a:r>
            <a:r>
              <a:rPr lang="en-GB" dirty="0" smtClean="0"/>
              <a:t>achieved </a:t>
            </a:r>
            <a:r>
              <a:rPr lang="en-GB" dirty="0"/>
              <a:t>level 4 or above in reading, writing and mathematics </a:t>
            </a:r>
            <a:r>
              <a:rPr lang="en-GB" dirty="0" smtClean="0"/>
              <a:t>(</a:t>
            </a:r>
            <a:r>
              <a:rPr lang="en-GB" dirty="0" smtClean="0">
                <a:solidFill>
                  <a:srgbClr val="00B050"/>
                </a:solidFill>
              </a:rPr>
              <a:t>80% </a:t>
            </a:r>
            <a:r>
              <a:rPr lang="en-GB" dirty="0" smtClean="0"/>
              <a:t>achieved </a:t>
            </a:r>
            <a:r>
              <a:rPr lang="en-GB" dirty="0"/>
              <a:t>a 4b in reading and maths and a 4 in writing)</a:t>
            </a:r>
          </a:p>
          <a:p>
            <a:endParaRPr lang="en-GB" dirty="0" smtClean="0"/>
          </a:p>
          <a:p>
            <a:pPr marL="0" indent="0">
              <a:buNone/>
            </a:pPr>
            <a:endParaRPr lang="en-GB" dirty="0"/>
          </a:p>
        </p:txBody>
      </p:sp>
    </p:spTree>
    <p:extLst>
      <p:ext uri="{BB962C8B-B14F-4D97-AF65-F5344CB8AC3E}">
        <p14:creationId xmlns:p14="http://schemas.microsoft.com/office/powerpoint/2010/main" val="2614872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Attaining a higher standard (GDS)</a:t>
            </a:r>
            <a:endParaRPr lang="en-GB" dirty="0">
              <a:solidFill>
                <a:srgbClr val="FF0000"/>
              </a:solidFill>
            </a:endParaRPr>
          </a:p>
        </p:txBody>
      </p:sp>
      <p:sp>
        <p:nvSpPr>
          <p:cNvPr id="3" name="Content Placeholder 2"/>
          <p:cNvSpPr>
            <a:spLocks noGrp="1"/>
          </p:cNvSpPr>
          <p:nvPr>
            <p:ph idx="1"/>
          </p:nvPr>
        </p:nvSpPr>
        <p:spPr>
          <a:xfrm>
            <a:off x="838200" y="1825625"/>
            <a:ext cx="10816244" cy="4351338"/>
          </a:xfrm>
        </p:spPr>
        <p:txBody>
          <a:bodyPr>
            <a:normAutofit fontScale="92500"/>
          </a:bodyPr>
          <a:lstStyle/>
          <a:p>
            <a:r>
              <a:rPr lang="en-GB" dirty="0"/>
              <a:t>Nationally, in 2016, </a:t>
            </a:r>
            <a:r>
              <a:rPr lang="en-GB" dirty="0" smtClean="0">
                <a:solidFill>
                  <a:srgbClr val="FF0000"/>
                </a:solidFill>
              </a:rPr>
              <a:t>5%</a:t>
            </a:r>
            <a:r>
              <a:rPr lang="en-GB" dirty="0" smtClean="0"/>
              <a:t> </a:t>
            </a:r>
            <a:r>
              <a:rPr lang="en-GB" dirty="0"/>
              <a:t>reached the </a:t>
            </a:r>
            <a:r>
              <a:rPr lang="en-GB" dirty="0" smtClean="0"/>
              <a:t>Higher Standard </a:t>
            </a:r>
            <a:r>
              <a:rPr lang="en-GB" dirty="0"/>
              <a:t>in reading, writing and </a:t>
            </a:r>
            <a:r>
              <a:rPr lang="en-GB" dirty="0" smtClean="0"/>
              <a:t>mathematics</a:t>
            </a:r>
          </a:p>
          <a:p>
            <a:r>
              <a:rPr lang="en-GB" dirty="0" smtClean="0"/>
              <a:t>“A threshold on the scaled score of 110 was chosen to give approximately one-fifth of pupils achieving the high score in each subject.” (</a:t>
            </a:r>
            <a:r>
              <a:rPr lang="en-GB" dirty="0" err="1" smtClean="0"/>
              <a:t>DfE</a:t>
            </a:r>
            <a:r>
              <a:rPr lang="en-GB" dirty="0" smtClean="0"/>
              <a:t>)</a:t>
            </a:r>
          </a:p>
          <a:p>
            <a:endParaRPr lang="en-GB" dirty="0"/>
          </a:p>
          <a:p>
            <a:r>
              <a:rPr lang="en-GB" dirty="0"/>
              <a:t>At LWJ, in 2016, </a:t>
            </a:r>
            <a:r>
              <a:rPr lang="en-GB" dirty="0" smtClean="0">
                <a:solidFill>
                  <a:srgbClr val="00B050"/>
                </a:solidFill>
              </a:rPr>
              <a:t>6% </a:t>
            </a:r>
            <a:r>
              <a:rPr lang="en-GB" dirty="0" smtClean="0"/>
              <a:t>reached </a:t>
            </a:r>
            <a:r>
              <a:rPr lang="en-GB" dirty="0"/>
              <a:t>the </a:t>
            </a:r>
            <a:r>
              <a:rPr lang="en-GB" dirty="0" smtClean="0"/>
              <a:t>Higher Standard </a:t>
            </a:r>
            <a:r>
              <a:rPr lang="en-GB" dirty="0"/>
              <a:t>in reading, writing and mathematics </a:t>
            </a:r>
          </a:p>
          <a:p>
            <a:r>
              <a:rPr lang="en-GB" dirty="0"/>
              <a:t>At LWJ, in 2015, </a:t>
            </a:r>
            <a:r>
              <a:rPr lang="en-GB" dirty="0" smtClean="0">
                <a:solidFill>
                  <a:srgbClr val="00B050"/>
                </a:solidFill>
              </a:rPr>
              <a:t>37%</a:t>
            </a:r>
            <a:r>
              <a:rPr lang="en-GB" dirty="0" smtClean="0"/>
              <a:t> </a:t>
            </a:r>
            <a:r>
              <a:rPr lang="en-GB" dirty="0"/>
              <a:t>achieved level </a:t>
            </a:r>
            <a:r>
              <a:rPr lang="en-GB" dirty="0" smtClean="0"/>
              <a:t>5 </a:t>
            </a:r>
            <a:r>
              <a:rPr lang="en-GB" dirty="0"/>
              <a:t>or above in reading, writing and mathematics </a:t>
            </a:r>
            <a:endParaRPr lang="en-GB" dirty="0" smtClean="0"/>
          </a:p>
          <a:p>
            <a:pPr marL="0" indent="0">
              <a:buNone/>
            </a:pPr>
            <a:r>
              <a:rPr lang="en-GB" dirty="0" smtClean="0"/>
              <a:t>And Level 6:</a:t>
            </a:r>
            <a:r>
              <a:rPr lang="en-GB" dirty="0" smtClean="0"/>
              <a:t>          </a:t>
            </a:r>
            <a:r>
              <a:rPr lang="en-GB" dirty="0" smtClean="0">
                <a:solidFill>
                  <a:srgbClr val="00B050"/>
                </a:solidFill>
              </a:rPr>
              <a:t>11%</a:t>
            </a:r>
            <a:r>
              <a:rPr lang="en-GB" dirty="0" smtClean="0"/>
              <a:t> Maths (</a:t>
            </a:r>
            <a:r>
              <a:rPr lang="en-GB" dirty="0" smtClean="0">
                <a:solidFill>
                  <a:srgbClr val="FF0000"/>
                </a:solidFill>
              </a:rPr>
              <a:t>9%</a:t>
            </a:r>
            <a:r>
              <a:rPr lang="en-GB" dirty="0" smtClean="0"/>
              <a:t>), SPAG </a:t>
            </a:r>
            <a:r>
              <a:rPr lang="en-GB" dirty="0" smtClean="0">
                <a:solidFill>
                  <a:srgbClr val="00B050"/>
                </a:solidFill>
              </a:rPr>
              <a:t>11%</a:t>
            </a:r>
            <a:r>
              <a:rPr lang="en-GB" dirty="0" smtClean="0"/>
              <a:t> (</a:t>
            </a:r>
            <a:r>
              <a:rPr lang="en-GB" dirty="0" smtClean="0">
                <a:solidFill>
                  <a:srgbClr val="FF0000"/>
                </a:solidFill>
              </a:rPr>
              <a:t>4%</a:t>
            </a:r>
            <a:r>
              <a:rPr lang="en-GB" dirty="0" smtClean="0"/>
              <a:t>), Reading </a:t>
            </a:r>
            <a:r>
              <a:rPr lang="en-GB" dirty="0" smtClean="0">
                <a:solidFill>
                  <a:srgbClr val="00B050"/>
                </a:solidFill>
              </a:rPr>
              <a:t>2%</a:t>
            </a:r>
            <a:r>
              <a:rPr lang="en-GB" dirty="0" smtClean="0"/>
              <a:t> (Nat </a:t>
            </a:r>
            <a:r>
              <a:rPr lang="en-GB" dirty="0" smtClean="0">
                <a:solidFill>
                  <a:srgbClr val="FF0000"/>
                </a:solidFill>
              </a:rPr>
              <a:t>0%</a:t>
            </a:r>
            <a:r>
              <a:rPr lang="en-GB" dirty="0" smtClean="0"/>
              <a:t>)</a:t>
            </a:r>
            <a:endParaRPr lang="en-GB" dirty="0"/>
          </a:p>
        </p:txBody>
      </p:sp>
    </p:spTree>
    <p:extLst>
      <p:ext uri="{BB962C8B-B14F-4D97-AF65-F5344CB8AC3E}">
        <p14:creationId xmlns:p14="http://schemas.microsoft.com/office/powerpoint/2010/main" val="75947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information</a:t>
            </a:r>
            <a:endParaRPr lang="en-GB" dirty="0"/>
          </a:p>
        </p:txBody>
      </p:sp>
      <p:sp>
        <p:nvSpPr>
          <p:cNvPr id="3" name="Content Placeholder 2"/>
          <p:cNvSpPr>
            <a:spLocks noGrp="1"/>
          </p:cNvSpPr>
          <p:nvPr>
            <p:ph idx="1"/>
          </p:nvPr>
        </p:nvSpPr>
        <p:spPr/>
        <p:txBody>
          <a:bodyPr/>
          <a:lstStyle/>
          <a:p>
            <a:r>
              <a:rPr lang="en-GB" dirty="0" smtClean="0"/>
              <a:t>Parents’ Evenings</a:t>
            </a:r>
          </a:p>
          <a:p>
            <a:endParaRPr lang="en-GB" dirty="0"/>
          </a:p>
          <a:p>
            <a:r>
              <a:rPr lang="en-GB" dirty="0" smtClean="0"/>
              <a:t>Website</a:t>
            </a:r>
          </a:p>
          <a:p>
            <a:endParaRPr lang="en-GB" dirty="0"/>
          </a:p>
          <a:p>
            <a:r>
              <a:rPr lang="en-GB" dirty="0" smtClean="0"/>
              <a:t>Any Questions?</a:t>
            </a:r>
            <a:endParaRPr lang="en-GB" dirty="0"/>
          </a:p>
        </p:txBody>
      </p:sp>
    </p:spTree>
    <p:extLst>
      <p:ext uri="{BB962C8B-B14F-4D97-AF65-F5344CB8AC3E}">
        <p14:creationId xmlns:p14="http://schemas.microsoft.com/office/powerpoint/2010/main" val="860038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A brief history of … The National Curriculum</a:t>
            </a:r>
            <a:endParaRPr lang="en-GB" dirty="0">
              <a:solidFill>
                <a:srgbClr val="FF0000"/>
              </a:solidFill>
            </a:endParaRPr>
          </a:p>
        </p:txBody>
      </p:sp>
      <p:sp>
        <p:nvSpPr>
          <p:cNvPr id="3" name="Content Placeholder 2"/>
          <p:cNvSpPr>
            <a:spLocks noGrp="1"/>
          </p:cNvSpPr>
          <p:nvPr>
            <p:ph idx="1"/>
          </p:nvPr>
        </p:nvSpPr>
        <p:spPr/>
        <p:txBody>
          <a:bodyPr>
            <a:normAutofit/>
          </a:bodyPr>
          <a:lstStyle/>
          <a:p>
            <a:r>
              <a:rPr lang="en-GB" dirty="0" smtClean="0"/>
              <a:t>1988 Last National Curriculum introduced including Levels</a:t>
            </a:r>
          </a:p>
          <a:p>
            <a:pPr marL="0" indent="0">
              <a:buNone/>
            </a:pPr>
            <a:r>
              <a:rPr lang="en-GB" dirty="0"/>
              <a:t> </a:t>
            </a:r>
            <a:r>
              <a:rPr lang="en-GB" dirty="0" smtClean="0"/>
              <a:t>                  (only as end of Key Stage Benchmarks)</a:t>
            </a:r>
          </a:p>
          <a:p>
            <a:r>
              <a:rPr lang="en-GB" dirty="0" smtClean="0"/>
              <a:t>1990 National Testing - SATs for 7 year olds</a:t>
            </a:r>
          </a:p>
          <a:p>
            <a:r>
              <a:rPr lang="en-GB" dirty="0" smtClean="0"/>
              <a:t>1994 - SATs for 11 year olds</a:t>
            </a:r>
          </a:p>
          <a:p>
            <a:r>
              <a:rPr lang="en-GB" dirty="0" smtClean="0"/>
              <a:t>Sub levels developed (4c, 4b, 4a)</a:t>
            </a:r>
          </a:p>
          <a:p>
            <a:r>
              <a:rPr lang="en-GB" dirty="0" smtClean="0"/>
              <a:t>Push to improve 4 </a:t>
            </a:r>
            <a:r>
              <a:rPr lang="en-GB" dirty="0" smtClean="0">
                <a:sym typeface="Wingdings" panose="05000000000000000000" pitchFamily="2" charset="2"/>
              </a:rPr>
              <a:t> 4b  5  6 (equivalent to GCSE grade D)</a:t>
            </a:r>
          </a:p>
          <a:p>
            <a:endParaRPr lang="en-GB" dirty="0">
              <a:sym typeface="Wingdings" panose="05000000000000000000" pitchFamily="2" charset="2"/>
            </a:endParaRPr>
          </a:p>
          <a:p>
            <a:r>
              <a:rPr lang="en-GB" dirty="0" smtClean="0">
                <a:sym typeface="Wingdings" panose="05000000000000000000" pitchFamily="2" charset="2"/>
              </a:rPr>
              <a:t>End result = huge spread of ability and not all “secondary ready”</a:t>
            </a:r>
            <a:endParaRPr lang="en-GB" dirty="0" smtClean="0"/>
          </a:p>
          <a:p>
            <a:endParaRPr lang="en-GB" dirty="0"/>
          </a:p>
        </p:txBody>
      </p:sp>
    </p:spTree>
    <p:extLst>
      <p:ext uri="{BB962C8B-B14F-4D97-AF65-F5344CB8AC3E}">
        <p14:creationId xmlns:p14="http://schemas.microsoft.com/office/powerpoint/2010/main" val="41476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28" y="620688"/>
            <a:ext cx="11713301" cy="706090"/>
          </a:xfrm>
        </p:spPr>
        <p:txBody>
          <a:bodyPr>
            <a:normAutofit fontScale="90000"/>
          </a:bodyPr>
          <a:lstStyle/>
          <a:p>
            <a:r>
              <a:rPr lang="en-GB" dirty="0" smtClean="0">
                <a:solidFill>
                  <a:srgbClr val="FF0000"/>
                </a:solidFill>
              </a:rPr>
              <a:t>Why have the Government said that the National Curriculum needed to change?</a:t>
            </a:r>
            <a:endParaRPr lang="en-GB" dirty="0">
              <a:solidFill>
                <a:srgbClr val="FF0000"/>
              </a:solidFill>
            </a:endParaRPr>
          </a:p>
        </p:txBody>
      </p:sp>
      <p:sp>
        <p:nvSpPr>
          <p:cNvPr id="3" name="Content Placeholder 2"/>
          <p:cNvSpPr>
            <a:spLocks noGrp="1"/>
          </p:cNvSpPr>
          <p:nvPr>
            <p:ph idx="1"/>
          </p:nvPr>
        </p:nvSpPr>
        <p:spPr>
          <a:xfrm>
            <a:off x="316587" y="1628800"/>
            <a:ext cx="10972800" cy="720080"/>
          </a:xfrm>
        </p:spPr>
        <p:txBody>
          <a:bodyPr>
            <a:noAutofit/>
          </a:bodyPr>
          <a:lstStyle/>
          <a:p>
            <a:r>
              <a:rPr lang="en-GB" sz="3200" dirty="0" smtClean="0"/>
              <a:t>First and foremost to </a:t>
            </a:r>
            <a:r>
              <a:rPr lang="en-GB" sz="3200" dirty="0"/>
              <a:t>raise </a:t>
            </a:r>
            <a:r>
              <a:rPr lang="en-GB" sz="3200" dirty="0" smtClean="0"/>
              <a:t>standards.</a:t>
            </a:r>
          </a:p>
        </p:txBody>
      </p:sp>
      <p:sp>
        <p:nvSpPr>
          <p:cNvPr id="5" name="Content Placeholder 2"/>
          <p:cNvSpPr txBox="1">
            <a:spLocks/>
          </p:cNvSpPr>
          <p:nvPr/>
        </p:nvSpPr>
        <p:spPr>
          <a:xfrm>
            <a:off x="316587" y="2492896"/>
            <a:ext cx="10972800"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UK seen to be falling behind other countries.</a:t>
            </a:r>
          </a:p>
        </p:txBody>
      </p:sp>
      <p:sp>
        <p:nvSpPr>
          <p:cNvPr id="7" name="Content Placeholder 2"/>
          <p:cNvSpPr txBox="1">
            <a:spLocks/>
          </p:cNvSpPr>
          <p:nvPr/>
        </p:nvSpPr>
        <p:spPr>
          <a:xfrm>
            <a:off x="277380" y="2636912"/>
            <a:ext cx="10972800"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400" dirty="0" smtClean="0"/>
          </a:p>
        </p:txBody>
      </p:sp>
      <p:sp>
        <p:nvSpPr>
          <p:cNvPr id="8" name="Content Placeholder 2"/>
          <p:cNvSpPr txBox="1">
            <a:spLocks/>
          </p:cNvSpPr>
          <p:nvPr/>
        </p:nvSpPr>
        <p:spPr>
          <a:xfrm>
            <a:off x="355793" y="3284984"/>
            <a:ext cx="10972800"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To be slimmed down… Research has shown the need to </a:t>
            </a:r>
            <a:r>
              <a:rPr lang="en-GB" i="1" dirty="0" smtClean="0"/>
              <a:t>cover fewer things in greater depth.</a:t>
            </a:r>
            <a:endParaRPr lang="en-GB" dirty="0" smtClean="0"/>
          </a:p>
        </p:txBody>
      </p:sp>
      <p:sp>
        <p:nvSpPr>
          <p:cNvPr id="9" name="Content Placeholder 2"/>
          <p:cNvSpPr txBox="1">
            <a:spLocks/>
          </p:cNvSpPr>
          <p:nvPr/>
        </p:nvSpPr>
        <p:spPr>
          <a:xfrm>
            <a:off x="400860" y="4574490"/>
            <a:ext cx="10972800"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Previous curriculum very content heavy – research has shown the need to return to the fundamental content.</a:t>
            </a:r>
          </a:p>
          <a:p>
            <a:endParaRPr lang="en-GB" sz="1400" dirty="0"/>
          </a:p>
          <a:p>
            <a:r>
              <a:rPr lang="en-GB" dirty="0" smtClean="0"/>
              <a:t>Issues with the </a:t>
            </a:r>
            <a:r>
              <a:rPr lang="en-GB" dirty="0"/>
              <a:t>l</a:t>
            </a:r>
            <a:r>
              <a:rPr lang="en-GB" dirty="0" smtClean="0"/>
              <a:t>evel system</a:t>
            </a:r>
          </a:p>
        </p:txBody>
      </p:sp>
    </p:spTree>
    <p:extLst>
      <p:ext uri="{BB962C8B-B14F-4D97-AF65-F5344CB8AC3E}">
        <p14:creationId xmlns:p14="http://schemas.microsoft.com/office/powerpoint/2010/main" val="76851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Children missing the boat</a:t>
            </a:r>
            <a:endParaRPr lang="en-GB" dirty="0">
              <a:solidFill>
                <a:srgbClr val="FF0000"/>
              </a:solidFill>
            </a:endParaRPr>
          </a:p>
        </p:txBody>
      </p:sp>
      <p:sp>
        <p:nvSpPr>
          <p:cNvPr id="3" name="Content Placeholder 2"/>
          <p:cNvSpPr>
            <a:spLocks noGrp="1"/>
          </p:cNvSpPr>
          <p:nvPr>
            <p:ph idx="1"/>
          </p:nvPr>
        </p:nvSpPr>
        <p:spPr/>
        <p:txBody>
          <a:bodyPr/>
          <a:lstStyle/>
          <a:p>
            <a:endParaRPr lang="en-GB" dirty="0"/>
          </a:p>
        </p:txBody>
      </p:sp>
      <p:pic>
        <p:nvPicPr>
          <p:cNvPr id="1026" name="Picture 2" descr="C:\Users\Helen\AppData\Local\Microsoft\Windows\Temporary Internet Files\Content.IE5\1ERPUQLG\cruise_shi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997" y="1781502"/>
            <a:ext cx="4353618" cy="36733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elen\AppData\Local\Microsoft\Windows\Temporary Internet Files\Content.IE5\1ERPUQLG\dinghy[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117" y="4453814"/>
            <a:ext cx="2948152" cy="147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339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Mind the gap!</a:t>
            </a:r>
            <a:endParaRPr lang="en-GB" dirty="0">
              <a:solidFill>
                <a:srgbClr val="FF0000"/>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8938" y="1422840"/>
            <a:ext cx="6794938" cy="5090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ChangeAspect="1"/>
          </p:cNvPicPr>
          <p:nvPr/>
        </p:nvPicPr>
        <p:blipFill rotWithShape="1">
          <a:blip r:embed="rId4"/>
          <a:srcRect l="7382" t="20367" r="24084" b="22090"/>
          <a:stretch/>
        </p:blipFill>
        <p:spPr>
          <a:xfrm>
            <a:off x="5369136" y="1143000"/>
            <a:ext cx="6711529" cy="4226387"/>
          </a:xfrm>
          <a:prstGeom prst="rect">
            <a:avLst/>
          </a:prstGeom>
        </p:spPr>
      </p:pic>
    </p:spTree>
    <p:extLst>
      <p:ext uri="{BB962C8B-B14F-4D97-AF65-F5344CB8AC3E}">
        <p14:creationId xmlns:p14="http://schemas.microsoft.com/office/powerpoint/2010/main" val="59624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8109" y="195944"/>
            <a:ext cx="8491548" cy="6432604"/>
          </a:xfrm>
          <a:prstGeom prst="rect">
            <a:avLst/>
          </a:prstGeom>
        </p:spPr>
      </p:pic>
      <p:pic>
        <p:nvPicPr>
          <p:cNvPr id="3074" name="Picture 2" descr="http://img.bhs4.com/b2/b/b2b62153801dc2ab558db24b211045396d3a25ed_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832" y="4551650"/>
            <a:ext cx="2448473" cy="24484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58065" y="0"/>
            <a:ext cx="4524704" cy="1200329"/>
          </a:xfrm>
          <a:prstGeom prst="rect">
            <a:avLst/>
          </a:prstGeom>
          <a:noFill/>
        </p:spPr>
        <p:txBody>
          <a:bodyPr wrap="square" rtlCol="0">
            <a:spAutoFit/>
          </a:bodyPr>
          <a:lstStyle/>
          <a:p>
            <a:r>
              <a:rPr lang="en-GB" sz="3600" dirty="0" smtClean="0">
                <a:solidFill>
                  <a:srgbClr val="FF0000"/>
                </a:solidFill>
              </a:rPr>
              <a:t>Deep and secure learning for all!</a:t>
            </a:r>
            <a:endParaRPr lang="en-GB" sz="3600" dirty="0">
              <a:solidFill>
                <a:srgbClr val="FF0000"/>
              </a:solidFill>
            </a:endParaRPr>
          </a:p>
        </p:txBody>
      </p:sp>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3883" y="1068219"/>
            <a:ext cx="5408886" cy="3835393"/>
          </a:xfrm>
          <a:prstGeom prst="rect">
            <a:avLst/>
          </a:prstGeom>
        </p:spPr>
      </p:pic>
    </p:spTree>
    <p:extLst>
      <p:ext uri="{BB962C8B-B14F-4D97-AF65-F5344CB8AC3E}">
        <p14:creationId xmlns:p14="http://schemas.microsoft.com/office/powerpoint/2010/main" val="1532529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4" name="Picture 3"/>
          <p:cNvPicPr>
            <a:picLocks noChangeAspect="1"/>
          </p:cNvPicPr>
          <p:nvPr/>
        </p:nvPicPr>
        <p:blipFill>
          <a:blip r:embed="rId2"/>
          <a:stretch>
            <a:fillRect/>
          </a:stretch>
        </p:blipFill>
        <p:spPr>
          <a:xfrm>
            <a:off x="1897212" y="488505"/>
            <a:ext cx="9343951" cy="5463616"/>
          </a:xfrm>
          <a:prstGeom prst="rect">
            <a:avLst/>
          </a:prstGeom>
        </p:spPr>
      </p:pic>
      <p:sp>
        <p:nvSpPr>
          <p:cNvPr id="3" name="Subtitle 2"/>
          <p:cNvSpPr>
            <a:spLocks noGrp="1"/>
          </p:cNvSpPr>
          <p:nvPr>
            <p:ph type="subTitle" idx="1"/>
          </p:nvPr>
        </p:nvSpPr>
        <p:spPr>
          <a:xfrm>
            <a:off x="1897212" y="954577"/>
            <a:ext cx="9144000" cy="993610"/>
          </a:xfrm>
        </p:spPr>
        <p:txBody>
          <a:bodyPr/>
          <a:lstStyle/>
          <a:p>
            <a:r>
              <a:rPr lang="en-GB" dirty="0" smtClean="0"/>
              <a:t>Also known as The Deeper Learning Model</a:t>
            </a:r>
          </a:p>
        </p:txBody>
      </p:sp>
      <p:sp>
        <p:nvSpPr>
          <p:cNvPr id="5" name="TextBox 4"/>
          <p:cNvSpPr txBox="1"/>
          <p:nvPr/>
        </p:nvSpPr>
        <p:spPr>
          <a:xfrm>
            <a:off x="3562211" y="4330932"/>
            <a:ext cx="715802" cy="461665"/>
          </a:xfrm>
          <a:prstGeom prst="rect">
            <a:avLst/>
          </a:prstGeom>
          <a:solidFill>
            <a:schemeClr val="accent2"/>
          </a:solidFill>
        </p:spPr>
        <p:txBody>
          <a:bodyPr wrap="square" rtlCol="0">
            <a:spAutoFit/>
          </a:bodyPr>
          <a:lstStyle/>
          <a:p>
            <a:pPr algn="ctr"/>
            <a:r>
              <a:rPr lang="en-GB" sz="2400" dirty="0" smtClean="0"/>
              <a:t>W1</a:t>
            </a:r>
            <a:endParaRPr lang="en-GB" sz="2400" dirty="0"/>
          </a:p>
        </p:txBody>
      </p:sp>
      <p:sp>
        <p:nvSpPr>
          <p:cNvPr id="7" name="TextBox 6"/>
          <p:cNvSpPr txBox="1"/>
          <p:nvPr/>
        </p:nvSpPr>
        <p:spPr>
          <a:xfrm>
            <a:off x="4857611" y="4330932"/>
            <a:ext cx="708578" cy="461665"/>
          </a:xfrm>
          <a:prstGeom prst="rect">
            <a:avLst/>
          </a:prstGeom>
          <a:solidFill>
            <a:schemeClr val="accent2"/>
          </a:solidFill>
        </p:spPr>
        <p:txBody>
          <a:bodyPr wrap="square" rtlCol="0">
            <a:spAutoFit/>
          </a:bodyPr>
          <a:lstStyle/>
          <a:p>
            <a:pPr algn="ctr"/>
            <a:r>
              <a:rPr lang="en-GB" sz="2400" dirty="0" smtClean="0"/>
              <a:t>W2</a:t>
            </a:r>
            <a:endParaRPr lang="en-GB" sz="2400" dirty="0"/>
          </a:p>
        </p:txBody>
      </p:sp>
      <p:sp>
        <p:nvSpPr>
          <p:cNvPr id="8" name="TextBox 7"/>
          <p:cNvSpPr txBox="1"/>
          <p:nvPr/>
        </p:nvSpPr>
        <p:spPr>
          <a:xfrm>
            <a:off x="6161552" y="4349182"/>
            <a:ext cx="692812" cy="461665"/>
          </a:xfrm>
          <a:prstGeom prst="rect">
            <a:avLst/>
          </a:prstGeom>
          <a:solidFill>
            <a:schemeClr val="accent2"/>
          </a:solidFill>
        </p:spPr>
        <p:txBody>
          <a:bodyPr wrap="square" rtlCol="0">
            <a:spAutoFit/>
          </a:bodyPr>
          <a:lstStyle/>
          <a:p>
            <a:pPr algn="ctr"/>
            <a:r>
              <a:rPr lang="en-GB" sz="2400" dirty="0" smtClean="0"/>
              <a:t>W3</a:t>
            </a:r>
            <a:endParaRPr lang="en-GB" sz="2400" dirty="0"/>
          </a:p>
        </p:txBody>
      </p:sp>
      <p:sp>
        <p:nvSpPr>
          <p:cNvPr id="6" name="TextBox 5"/>
          <p:cNvSpPr txBox="1"/>
          <p:nvPr/>
        </p:nvSpPr>
        <p:spPr>
          <a:xfrm>
            <a:off x="7539007" y="4349181"/>
            <a:ext cx="961925" cy="461665"/>
          </a:xfrm>
          <a:prstGeom prst="rect">
            <a:avLst/>
          </a:prstGeom>
          <a:noFill/>
        </p:spPr>
        <p:txBody>
          <a:bodyPr wrap="square" rtlCol="0">
            <a:spAutoFit/>
          </a:bodyPr>
          <a:lstStyle/>
          <a:p>
            <a:r>
              <a:rPr lang="en-GB" sz="2400" dirty="0" smtClean="0"/>
              <a:t>ARE</a:t>
            </a:r>
            <a:endParaRPr lang="en-GB" sz="2400" dirty="0"/>
          </a:p>
        </p:txBody>
      </p:sp>
      <p:sp>
        <p:nvSpPr>
          <p:cNvPr id="10" name="Rectangle 9"/>
          <p:cNvSpPr/>
          <p:nvPr/>
        </p:nvSpPr>
        <p:spPr>
          <a:xfrm>
            <a:off x="9822795" y="2908754"/>
            <a:ext cx="1295400" cy="208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8534620" y="2989235"/>
            <a:ext cx="1288175" cy="1865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p>
          <a:p>
            <a:pPr algn="ctr"/>
            <a:r>
              <a:rPr lang="en-GB" sz="1600" dirty="0" smtClean="0"/>
              <a:t>Working </a:t>
            </a:r>
            <a:r>
              <a:rPr lang="en-GB" sz="1600" dirty="0"/>
              <a:t>at a greater depth within the National Standard</a:t>
            </a:r>
          </a:p>
          <a:p>
            <a:pPr algn="ctr"/>
            <a:r>
              <a:rPr lang="en-GB" sz="2400" dirty="0">
                <a:solidFill>
                  <a:schemeClr val="tx1"/>
                </a:solidFill>
              </a:rPr>
              <a:t>GDS</a:t>
            </a:r>
          </a:p>
          <a:p>
            <a:pPr algn="ctr"/>
            <a:endParaRPr lang="en-GB" dirty="0"/>
          </a:p>
        </p:txBody>
      </p:sp>
      <p:sp>
        <p:nvSpPr>
          <p:cNvPr id="12" name="TextBox 11"/>
          <p:cNvSpPr txBox="1"/>
          <p:nvPr/>
        </p:nvSpPr>
        <p:spPr>
          <a:xfrm>
            <a:off x="2197688" y="4349180"/>
            <a:ext cx="845507" cy="461665"/>
          </a:xfrm>
          <a:prstGeom prst="rect">
            <a:avLst/>
          </a:prstGeom>
          <a:noFill/>
        </p:spPr>
        <p:txBody>
          <a:bodyPr wrap="square" rtlCol="0">
            <a:spAutoFit/>
          </a:bodyPr>
          <a:lstStyle/>
          <a:p>
            <a:r>
              <a:rPr lang="en-GB" sz="2400" dirty="0" smtClean="0"/>
              <a:t>BLW</a:t>
            </a:r>
            <a:endParaRPr lang="en-GB" sz="2400" dirty="0"/>
          </a:p>
        </p:txBody>
      </p:sp>
      <p:sp>
        <p:nvSpPr>
          <p:cNvPr id="13" name="Rectangle 12"/>
          <p:cNvSpPr/>
          <p:nvPr/>
        </p:nvSpPr>
        <p:spPr>
          <a:xfrm>
            <a:off x="2178266" y="1379913"/>
            <a:ext cx="8489734" cy="1313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822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260648"/>
            <a:ext cx="11425269" cy="706090"/>
          </a:xfrm>
        </p:spPr>
        <p:txBody>
          <a:bodyPr>
            <a:normAutofit/>
          </a:bodyPr>
          <a:lstStyle/>
          <a:p>
            <a:r>
              <a:rPr lang="en-GB" dirty="0" smtClean="0">
                <a:solidFill>
                  <a:srgbClr val="FF0000"/>
                </a:solidFill>
              </a:rPr>
              <a:t>What do we mean by the core subjects?</a:t>
            </a:r>
            <a:endParaRPr lang="en-GB" dirty="0">
              <a:solidFill>
                <a:srgbClr val="FF0000"/>
              </a:solidFill>
            </a:endParaRPr>
          </a:p>
        </p:txBody>
      </p:sp>
      <p:sp>
        <p:nvSpPr>
          <p:cNvPr id="3" name="Content Placeholder 2"/>
          <p:cNvSpPr>
            <a:spLocks noGrp="1"/>
          </p:cNvSpPr>
          <p:nvPr>
            <p:ph idx="1"/>
          </p:nvPr>
        </p:nvSpPr>
        <p:spPr>
          <a:xfrm>
            <a:off x="7728182" y="2495463"/>
            <a:ext cx="4252053" cy="4154983"/>
          </a:xfrm>
        </p:spPr>
        <p:txBody>
          <a:bodyPr>
            <a:normAutofit/>
          </a:bodyPr>
          <a:lstStyle/>
          <a:p>
            <a:pPr marL="0" indent="0" algn="ctr">
              <a:buNone/>
            </a:pPr>
            <a:r>
              <a:rPr lang="en-GB" sz="1800" u="sng" dirty="0" smtClean="0">
                <a:solidFill>
                  <a:srgbClr val="7030A0"/>
                </a:solidFill>
              </a:rPr>
              <a:t>Science</a:t>
            </a:r>
          </a:p>
          <a:p>
            <a:r>
              <a:rPr lang="en-GB" sz="1800" dirty="0" smtClean="0">
                <a:solidFill>
                  <a:srgbClr val="7030A0"/>
                </a:solidFill>
              </a:rPr>
              <a:t>Working </a:t>
            </a:r>
            <a:r>
              <a:rPr lang="en-GB" sz="1800" dirty="0">
                <a:solidFill>
                  <a:srgbClr val="7030A0"/>
                </a:solidFill>
              </a:rPr>
              <a:t>scientifically, </a:t>
            </a:r>
            <a:endParaRPr lang="en-GB" sz="1800" dirty="0" smtClean="0">
              <a:solidFill>
                <a:srgbClr val="7030A0"/>
              </a:solidFill>
            </a:endParaRPr>
          </a:p>
          <a:p>
            <a:r>
              <a:rPr lang="en-GB" sz="1800" dirty="0" smtClean="0">
                <a:solidFill>
                  <a:srgbClr val="7030A0"/>
                </a:solidFill>
              </a:rPr>
              <a:t>Plants</a:t>
            </a:r>
            <a:r>
              <a:rPr lang="en-GB" sz="1800" dirty="0">
                <a:solidFill>
                  <a:srgbClr val="7030A0"/>
                </a:solidFill>
              </a:rPr>
              <a:t>, </a:t>
            </a:r>
            <a:r>
              <a:rPr lang="en-GB" sz="1800" dirty="0" smtClean="0">
                <a:solidFill>
                  <a:srgbClr val="7030A0"/>
                </a:solidFill>
              </a:rPr>
              <a:t>animals (including humans), </a:t>
            </a:r>
          </a:p>
          <a:p>
            <a:r>
              <a:rPr lang="en-GB" sz="1800" dirty="0" smtClean="0">
                <a:solidFill>
                  <a:srgbClr val="7030A0"/>
                </a:solidFill>
              </a:rPr>
              <a:t>Rocks</a:t>
            </a:r>
            <a:r>
              <a:rPr lang="en-GB" sz="1800" dirty="0">
                <a:solidFill>
                  <a:srgbClr val="7030A0"/>
                </a:solidFill>
              </a:rPr>
              <a:t>, </a:t>
            </a:r>
            <a:endParaRPr lang="en-GB" sz="1800" dirty="0" smtClean="0">
              <a:solidFill>
                <a:srgbClr val="7030A0"/>
              </a:solidFill>
            </a:endParaRPr>
          </a:p>
          <a:p>
            <a:r>
              <a:rPr lang="en-GB" sz="1800" dirty="0" smtClean="0">
                <a:solidFill>
                  <a:srgbClr val="7030A0"/>
                </a:solidFill>
              </a:rPr>
              <a:t>Light</a:t>
            </a:r>
            <a:r>
              <a:rPr lang="en-GB" sz="1800" dirty="0">
                <a:solidFill>
                  <a:srgbClr val="7030A0"/>
                </a:solidFill>
              </a:rPr>
              <a:t>, </a:t>
            </a:r>
            <a:endParaRPr lang="en-GB" sz="1800" dirty="0" smtClean="0">
              <a:solidFill>
                <a:srgbClr val="7030A0"/>
              </a:solidFill>
            </a:endParaRPr>
          </a:p>
          <a:p>
            <a:r>
              <a:rPr lang="en-GB" sz="1800" dirty="0">
                <a:solidFill>
                  <a:srgbClr val="7030A0"/>
                </a:solidFill>
              </a:rPr>
              <a:t>F</a:t>
            </a:r>
            <a:r>
              <a:rPr lang="en-GB" sz="1800" dirty="0" smtClean="0">
                <a:solidFill>
                  <a:srgbClr val="7030A0"/>
                </a:solidFill>
              </a:rPr>
              <a:t>orces </a:t>
            </a:r>
            <a:r>
              <a:rPr lang="en-GB" sz="1800" dirty="0">
                <a:solidFill>
                  <a:srgbClr val="7030A0"/>
                </a:solidFill>
              </a:rPr>
              <a:t>and magnets, </a:t>
            </a:r>
            <a:endParaRPr lang="en-GB" sz="1800" dirty="0" smtClean="0">
              <a:solidFill>
                <a:srgbClr val="7030A0"/>
              </a:solidFill>
            </a:endParaRPr>
          </a:p>
          <a:p>
            <a:r>
              <a:rPr lang="en-GB" sz="1800" dirty="0" smtClean="0">
                <a:solidFill>
                  <a:srgbClr val="7030A0"/>
                </a:solidFill>
              </a:rPr>
              <a:t>States </a:t>
            </a:r>
            <a:r>
              <a:rPr lang="en-GB" sz="1800" dirty="0">
                <a:solidFill>
                  <a:srgbClr val="7030A0"/>
                </a:solidFill>
              </a:rPr>
              <a:t>of matter, </a:t>
            </a:r>
            <a:endParaRPr lang="en-GB" sz="1800" dirty="0" smtClean="0">
              <a:solidFill>
                <a:srgbClr val="7030A0"/>
              </a:solidFill>
            </a:endParaRPr>
          </a:p>
          <a:p>
            <a:r>
              <a:rPr lang="en-GB" sz="1800" dirty="0" smtClean="0">
                <a:solidFill>
                  <a:srgbClr val="7030A0"/>
                </a:solidFill>
              </a:rPr>
              <a:t>Electricity</a:t>
            </a:r>
            <a:r>
              <a:rPr lang="en-GB" sz="1800" dirty="0">
                <a:solidFill>
                  <a:srgbClr val="7030A0"/>
                </a:solidFill>
              </a:rPr>
              <a:t>, </a:t>
            </a:r>
            <a:endParaRPr lang="en-GB" sz="1800" dirty="0" smtClean="0">
              <a:solidFill>
                <a:srgbClr val="7030A0"/>
              </a:solidFill>
            </a:endParaRPr>
          </a:p>
          <a:p>
            <a:r>
              <a:rPr lang="en-GB" sz="1800" dirty="0" smtClean="0">
                <a:solidFill>
                  <a:srgbClr val="7030A0"/>
                </a:solidFill>
              </a:rPr>
              <a:t>Properties </a:t>
            </a:r>
            <a:r>
              <a:rPr lang="en-GB" sz="1800" dirty="0">
                <a:solidFill>
                  <a:srgbClr val="7030A0"/>
                </a:solidFill>
              </a:rPr>
              <a:t>and changes of materials,  </a:t>
            </a:r>
            <a:endParaRPr lang="en-GB" sz="1800" dirty="0" smtClean="0">
              <a:solidFill>
                <a:srgbClr val="7030A0"/>
              </a:solidFill>
            </a:endParaRPr>
          </a:p>
          <a:p>
            <a:r>
              <a:rPr lang="en-GB" sz="1800" dirty="0" smtClean="0">
                <a:solidFill>
                  <a:srgbClr val="7030A0"/>
                </a:solidFill>
              </a:rPr>
              <a:t>Earth </a:t>
            </a:r>
            <a:r>
              <a:rPr lang="en-GB" sz="1800" dirty="0">
                <a:solidFill>
                  <a:srgbClr val="7030A0"/>
                </a:solidFill>
              </a:rPr>
              <a:t>and Space, </a:t>
            </a:r>
            <a:endParaRPr lang="en-GB" sz="1800" dirty="0" smtClean="0">
              <a:solidFill>
                <a:srgbClr val="7030A0"/>
              </a:solidFill>
            </a:endParaRPr>
          </a:p>
          <a:p>
            <a:r>
              <a:rPr lang="en-GB" sz="1800" dirty="0" smtClean="0">
                <a:solidFill>
                  <a:srgbClr val="7030A0"/>
                </a:solidFill>
              </a:rPr>
              <a:t>Evolution </a:t>
            </a:r>
            <a:r>
              <a:rPr lang="en-GB" sz="1800" dirty="0">
                <a:solidFill>
                  <a:srgbClr val="7030A0"/>
                </a:solidFill>
              </a:rPr>
              <a:t>and inheritance (Y6)</a:t>
            </a:r>
          </a:p>
          <a:p>
            <a:pPr marL="514350" indent="-514350">
              <a:buAutoNum type="arabicParenR"/>
            </a:pPr>
            <a:endParaRPr lang="en-GB" sz="1800" dirty="0" smtClean="0">
              <a:solidFill>
                <a:srgbClr val="7030A0"/>
              </a:solidFill>
            </a:endParaRPr>
          </a:p>
        </p:txBody>
      </p:sp>
      <p:pic>
        <p:nvPicPr>
          <p:cNvPr id="4" name="Picture 2" descr="https://encrypted-tbn3.gstatic.com/images?q=tbn:ANd9GcTidHC5RuBcfg8Tzo1ckRG-K5ufknv0XP_d8RhyBnOy2uZKeRmd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582" y="1080720"/>
            <a:ext cx="1230559" cy="10081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images.clipartpanda.com/science-clip-art-c39d8747b92efcfb9921b0dc55d81c7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2971" y="987851"/>
            <a:ext cx="1390847" cy="12241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images.clipartpanda.com/english-clipart-SecondaryBook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1478" y="1239879"/>
            <a:ext cx="1371581" cy="7200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3391" y="2495463"/>
            <a:ext cx="3264363" cy="3046988"/>
          </a:xfrm>
          <a:prstGeom prst="rect">
            <a:avLst/>
          </a:prstGeom>
          <a:noFill/>
        </p:spPr>
        <p:txBody>
          <a:bodyPr wrap="square" rtlCol="0">
            <a:spAutoFit/>
          </a:bodyPr>
          <a:lstStyle/>
          <a:p>
            <a:pPr algn="ctr"/>
            <a:r>
              <a:rPr lang="en-GB" sz="2400" u="sng" dirty="0" smtClean="0">
                <a:solidFill>
                  <a:srgbClr val="0070C0"/>
                </a:solidFill>
              </a:rPr>
              <a:t>English</a:t>
            </a:r>
          </a:p>
          <a:p>
            <a:pPr marL="342900" indent="-342900">
              <a:buFont typeface="Arial" pitchFamily="34" charset="0"/>
              <a:buChar char="•"/>
            </a:pPr>
            <a:endParaRPr lang="en-GB" sz="2400" dirty="0">
              <a:solidFill>
                <a:srgbClr val="0070C0"/>
              </a:solidFill>
            </a:endParaRPr>
          </a:p>
          <a:p>
            <a:pPr marL="342900" indent="-342900">
              <a:buFont typeface="Arial" pitchFamily="34" charset="0"/>
              <a:buChar char="•"/>
            </a:pPr>
            <a:r>
              <a:rPr lang="en-GB" sz="2400" dirty="0" smtClean="0">
                <a:solidFill>
                  <a:srgbClr val="0070C0"/>
                </a:solidFill>
              </a:rPr>
              <a:t>Spoken language</a:t>
            </a:r>
          </a:p>
          <a:p>
            <a:pPr marL="342900" indent="-342900">
              <a:buFont typeface="Arial" pitchFamily="34" charset="0"/>
              <a:buChar char="•"/>
            </a:pPr>
            <a:r>
              <a:rPr lang="en-GB" sz="2400" dirty="0" smtClean="0">
                <a:solidFill>
                  <a:srgbClr val="0070C0"/>
                </a:solidFill>
              </a:rPr>
              <a:t>Writing</a:t>
            </a:r>
          </a:p>
          <a:p>
            <a:pPr marL="342900" indent="-342900">
              <a:buFont typeface="Arial" pitchFamily="34" charset="0"/>
              <a:buChar char="•"/>
            </a:pPr>
            <a:r>
              <a:rPr lang="en-GB" sz="2400" dirty="0" smtClean="0">
                <a:solidFill>
                  <a:srgbClr val="0070C0"/>
                </a:solidFill>
              </a:rPr>
              <a:t>Reading </a:t>
            </a:r>
          </a:p>
          <a:p>
            <a:pPr marL="342900" indent="-342900">
              <a:buFont typeface="Arial" pitchFamily="34" charset="0"/>
              <a:buChar char="•"/>
            </a:pPr>
            <a:r>
              <a:rPr lang="en-GB" sz="2400" dirty="0">
                <a:solidFill>
                  <a:srgbClr val="0070C0"/>
                </a:solidFill>
              </a:rPr>
              <a:t>S</a:t>
            </a:r>
            <a:r>
              <a:rPr lang="en-GB" sz="2400" dirty="0" smtClean="0">
                <a:solidFill>
                  <a:srgbClr val="0070C0"/>
                </a:solidFill>
              </a:rPr>
              <a:t>pelling</a:t>
            </a:r>
            <a:r>
              <a:rPr lang="en-GB" sz="2400" dirty="0">
                <a:solidFill>
                  <a:srgbClr val="0070C0"/>
                </a:solidFill>
              </a:rPr>
              <a:t>, vocabulary, grammar and </a:t>
            </a:r>
            <a:r>
              <a:rPr lang="en-GB" sz="2400" dirty="0" smtClean="0">
                <a:solidFill>
                  <a:srgbClr val="0070C0"/>
                </a:solidFill>
              </a:rPr>
              <a:t>punctuation (SPAG).</a:t>
            </a:r>
            <a:endParaRPr lang="en-GB" sz="2400" dirty="0">
              <a:solidFill>
                <a:srgbClr val="0070C0"/>
              </a:solidFill>
            </a:endParaRPr>
          </a:p>
        </p:txBody>
      </p:sp>
      <p:sp>
        <p:nvSpPr>
          <p:cNvPr id="8" name="TextBox 7"/>
          <p:cNvSpPr txBox="1"/>
          <p:nvPr/>
        </p:nvSpPr>
        <p:spPr>
          <a:xfrm>
            <a:off x="4244679" y="2495463"/>
            <a:ext cx="3264363" cy="4154984"/>
          </a:xfrm>
          <a:prstGeom prst="rect">
            <a:avLst/>
          </a:prstGeom>
          <a:noFill/>
        </p:spPr>
        <p:txBody>
          <a:bodyPr wrap="square" rtlCol="0">
            <a:spAutoFit/>
          </a:bodyPr>
          <a:lstStyle/>
          <a:p>
            <a:pPr algn="ctr"/>
            <a:r>
              <a:rPr lang="en-GB" sz="2400" u="sng" dirty="0" smtClean="0">
                <a:solidFill>
                  <a:srgbClr val="00B050"/>
                </a:solidFill>
              </a:rPr>
              <a:t>Maths</a:t>
            </a:r>
          </a:p>
          <a:p>
            <a:pPr marL="342900" indent="-342900">
              <a:buFont typeface="Arial" pitchFamily="34" charset="0"/>
              <a:buChar char="•"/>
            </a:pPr>
            <a:endParaRPr lang="en-GB" sz="2400" dirty="0">
              <a:solidFill>
                <a:srgbClr val="00B050"/>
              </a:solidFill>
            </a:endParaRPr>
          </a:p>
          <a:p>
            <a:pPr marL="342900" indent="-342900">
              <a:buFont typeface="Arial" pitchFamily="34" charset="0"/>
              <a:buChar char="•"/>
            </a:pPr>
            <a:r>
              <a:rPr lang="en-GB" sz="2400" dirty="0" smtClean="0">
                <a:solidFill>
                  <a:srgbClr val="00B050"/>
                </a:solidFill>
              </a:rPr>
              <a:t>Number </a:t>
            </a:r>
            <a:r>
              <a:rPr lang="en-GB" sz="2400" dirty="0">
                <a:solidFill>
                  <a:srgbClr val="00B050"/>
                </a:solidFill>
              </a:rPr>
              <a:t>and place </a:t>
            </a:r>
            <a:r>
              <a:rPr lang="en-GB" sz="2400" dirty="0" smtClean="0">
                <a:solidFill>
                  <a:srgbClr val="00B050"/>
                </a:solidFill>
              </a:rPr>
              <a:t>value</a:t>
            </a:r>
          </a:p>
          <a:p>
            <a:pPr marL="342900" indent="-342900">
              <a:buFont typeface="Arial" pitchFamily="34" charset="0"/>
              <a:buChar char="•"/>
            </a:pPr>
            <a:r>
              <a:rPr lang="en-GB" sz="2400" dirty="0" smtClean="0">
                <a:solidFill>
                  <a:srgbClr val="00B050"/>
                </a:solidFill>
              </a:rPr>
              <a:t>Addition, </a:t>
            </a:r>
            <a:r>
              <a:rPr lang="en-GB" sz="2400" dirty="0">
                <a:solidFill>
                  <a:srgbClr val="00B050"/>
                </a:solidFill>
              </a:rPr>
              <a:t>subtraction, multiplication and </a:t>
            </a:r>
            <a:r>
              <a:rPr lang="en-GB" sz="2400" dirty="0" smtClean="0">
                <a:solidFill>
                  <a:srgbClr val="00B050"/>
                </a:solidFill>
              </a:rPr>
              <a:t>division.</a:t>
            </a:r>
          </a:p>
          <a:p>
            <a:pPr marL="342900" indent="-342900">
              <a:buFont typeface="Arial" pitchFamily="34" charset="0"/>
              <a:buChar char="•"/>
            </a:pPr>
            <a:r>
              <a:rPr lang="en-GB" sz="2400" dirty="0" smtClean="0">
                <a:solidFill>
                  <a:srgbClr val="00B050"/>
                </a:solidFill>
              </a:rPr>
              <a:t>Fractions</a:t>
            </a:r>
          </a:p>
          <a:p>
            <a:pPr marL="342900" indent="-342900">
              <a:buFont typeface="Arial" pitchFamily="34" charset="0"/>
              <a:buChar char="•"/>
            </a:pPr>
            <a:r>
              <a:rPr lang="en-GB" sz="2400" dirty="0" smtClean="0">
                <a:solidFill>
                  <a:srgbClr val="00B050"/>
                </a:solidFill>
              </a:rPr>
              <a:t>Measurement</a:t>
            </a:r>
          </a:p>
          <a:p>
            <a:pPr marL="342900" indent="-342900">
              <a:buFont typeface="Arial" pitchFamily="34" charset="0"/>
              <a:buChar char="•"/>
            </a:pPr>
            <a:r>
              <a:rPr lang="en-GB" sz="2400" dirty="0" smtClean="0">
                <a:solidFill>
                  <a:srgbClr val="00B050"/>
                </a:solidFill>
              </a:rPr>
              <a:t>Geometry</a:t>
            </a:r>
          </a:p>
          <a:p>
            <a:pPr marL="342900" indent="-342900">
              <a:buFont typeface="Arial" pitchFamily="34" charset="0"/>
              <a:buChar char="•"/>
            </a:pPr>
            <a:r>
              <a:rPr lang="en-GB" sz="2400" dirty="0" smtClean="0">
                <a:solidFill>
                  <a:srgbClr val="00B050"/>
                </a:solidFill>
              </a:rPr>
              <a:t>Statistics</a:t>
            </a:r>
            <a:r>
              <a:rPr lang="en-GB" sz="2400" dirty="0">
                <a:solidFill>
                  <a:srgbClr val="00B050"/>
                </a:solidFill>
              </a:rPr>
              <a:t>.</a:t>
            </a:r>
          </a:p>
        </p:txBody>
      </p:sp>
    </p:spTree>
    <p:extLst>
      <p:ext uri="{BB962C8B-B14F-4D97-AF65-F5344CB8AC3E}">
        <p14:creationId xmlns:p14="http://schemas.microsoft.com/office/powerpoint/2010/main" val="356295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9BE49A55E22A42B0D57B77E2B7B9E1" ma:contentTypeVersion="18" ma:contentTypeDescription="Create a new document." ma:contentTypeScope="" ma:versionID="7fccf2564113c3199b3fa74a0ba19947">
  <xsd:schema xmlns:xsd="http://www.w3.org/2001/XMLSchema" xmlns:xs="http://www.w3.org/2001/XMLSchema" xmlns:p="http://schemas.microsoft.com/office/2006/metadata/properties" xmlns:ns2="b0f8709d-da9d-4b30-9d49-009a4d7738ab" xmlns:ns3="5e7b3e8b-0da1-4dba-98b3-ebf39e92d36d" targetNamespace="http://schemas.microsoft.com/office/2006/metadata/properties" ma:root="true" ma:fieldsID="9df56cc8034ff92055f65675d4bd3cbd" ns2:_="" ns3:_="">
    <xsd:import namespace="b0f8709d-da9d-4b30-9d49-009a4d7738ab"/>
    <xsd:import namespace="5e7b3e8b-0da1-4dba-98b3-ebf39e92d3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f8709d-da9d-4b30-9d49-009a4d7738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ea0c07-d1c0-49a5-b3b1-34169af700d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7b3e8b-0da1-4dba-98b3-ebf39e92d36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168afb9-360c-452e-a271-c903f4a8b432}" ma:internalName="TaxCatchAll" ma:showField="CatchAllData" ma:web="5e7b3e8b-0da1-4dba-98b3-ebf39e92d3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C124D1-0A55-406B-AE7A-20DCFE872B60}"/>
</file>

<file path=customXml/itemProps2.xml><?xml version="1.0" encoding="utf-8"?>
<ds:datastoreItem xmlns:ds="http://schemas.openxmlformats.org/officeDocument/2006/customXml" ds:itemID="{C32F7CD7-D6C2-46B9-9F02-6294B1E9D76B}"/>
</file>

<file path=docProps/app.xml><?xml version="1.0" encoding="utf-8"?>
<Properties xmlns="http://schemas.openxmlformats.org/officeDocument/2006/extended-properties" xmlns:vt="http://schemas.openxmlformats.org/officeDocument/2006/docPropsVTypes">
  <Template>Civic</Template>
  <TotalTime>802</TotalTime>
  <Words>1570</Words>
  <Application>Microsoft Office PowerPoint</Application>
  <PresentationFormat>Custom</PresentationFormat>
  <Paragraphs>172</Paragraphs>
  <Slides>27</Slides>
  <Notes>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New Curriculum and assessment overview</vt:lpstr>
      <vt:lpstr>New Primary Curriculum</vt:lpstr>
      <vt:lpstr>A brief history of … The National Curriculum</vt:lpstr>
      <vt:lpstr>Why have the Government said that the National Curriculum needed to change?</vt:lpstr>
      <vt:lpstr>Children missing the boat</vt:lpstr>
      <vt:lpstr>Mind the gap!</vt:lpstr>
      <vt:lpstr>PowerPoint Presentation</vt:lpstr>
      <vt:lpstr>PowerPoint Presentation</vt:lpstr>
      <vt:lpstr>What do we mean by the core subjects?</vt:lpstr>
      <vt:lpstr>Some of The main changes…</vt:lpstr>
      <vt:lpstr>Grammatical terms pupils should recognise, use and practise</vt:lpstr>
      <vt:lpstr>Grammatical terms pupils should recognise, use and practise</vt:lpstr>
      <vt:lpstr>Some of The main changes…</vt:lpstr>
      <vt:lpstr>Content now in KS1 that used to be Year 3</vt:lpstr>
      <vt:lpstr>PowerPoint Presentation</vt:lpstr>
      <vt:lpstr>PowerPoint Presentation</vt:lpstr>
      <vt:lpstr>PowerPoint Presentation</vt:lpstr>
      <vt:lpstr>PowerPoint Presentation</vt:lpstr>
      <vt:lpstr>So HOW do we assess?</vt:lpstr>
      <vt:lpstr>PowerPoint Presentation</vt:lpstr>
      <vt:lpstr>PowerPoint Presentation</vt:lpstr>
      <vt:lpstr>End of Year Reports</vt:lpstr>
      <vt:lpstr>Conversion from levels to ARE</vt:lpstr>
      <vt:lpstr>PowerPoint Presentation</vt:lpstr>
      <vt:lpstr>Year 6 Results 2016</vt:lpstr>
      <vt:lpstr>Attaining a higher standard (GDS)</vt:lpstr>
      <vt:lpstr>Further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Corah</dc:creator>
  <cp:lastModifiedBy>Head</cp:lastModifiedBy>
  <cp:revision>72</cp:revision>
  <cp:lastPrinted>2015-09-28T16:08:02Z</cp:lastPrinted>
  <dcterms:created xsi:type="dcterms:W3CDTF">2015-06-23T08:32:23Z</dcterms:created>
  <dcterms:modified xsi:type="dcterms:W3CDTF">2016-10-05T16:40:40Z</dcterms:modified>
</cp:coreProperties>
</file>